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docx" ContentType="application/vnd.openxmlformats-officedocument.wordprocessingml.documen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handoutMasterIdLst>
    <p:handoutMasterId r:id="rId48"/>
  </p:handoutMasterIdLst>
  <p:sldIdLst>
    <p:sldId id="489" r:id="rId4"/>
    <p:sldId id="258" r:id="rId5"/>
    <p:sldId id="490" r:id="rId6"/>
    <p:sldId id="491" r:id="rId7"/>
    <p:sldId id="492" r:id="rId8"/>
    <p:sldId id="257" r:id="rId9"/>
    <p:sldId id="280" r:id="rId10"/>
    <p:sldId id="460" r:id="rId11"/>
    <p:sldId id="461" r:id="rId12"/>
    <p:sldId id="462" r:id="rId13"/>
    <p:sldId id="463" r:id="rId14"/>
    <p:sldId id="464" r:id="rId15"/>
    <p:sldId id="465" r:id="rId16"/>
    <p:sldId id="466" r:id="rId17"/>
    <p:sldId id="366" r:id="rId18"/>
    <p:sldId id="340" r:id="rId19"/>
    <p:sldId id="370" r:id="rId20"/>
    <p:sldId id="371" r:id="rId21"/>
    <p:sldId id="467" r:id="rId22"/>
    <p:sldId id="468" r:id="rId23"/>
    <p:sldId id="469" r:id="rId24"/>
    <p:sldId id="470" r:id="rId25"/>
    <p:sldId id="471" r:id="rId26"/>
    <p:sldId id="472" r:id="rId27"/>
    <p:sldId id="473" r:id="rId28"/>
    <p:sldId id="474" r:id="rId29"/>
    <p:sldId id="475" r:id="rId30"/>
    <p:sldId id="476" r:id="rId31"/>
    <p:sldId id="477" r:id="rId32"/>
    <p:sldId id="478" r:id="rId33"/>
    <p:sldId id="479" r:id="rId34"/>
    <p:sldId id="480" r:id="rId35"/>
    <p:sldId id="481" r:id="rId36"/>
    <p:sldId id="482" r:id="rId37"/>
    <p:sldId id="483" r:id="rId38"/>
    <p:sldId id="484" r:id="rId39"/>
    <p:sldId id="485" r:id="rId40"/>
    <p:sldId id="486" r:id="rId41"/>
    <p:sldId id="402" r:id="rId42"/>
    <p:sldId id="459" r:id="rId43"/>
    <p:sldId id="487" r:id="rId44"/>
    <p:sldId id="488" r:id="rId45"/>
    <p:sldId id="493" r:id="rId46"/>
    <p:sldId id="268" r:id="rId47"/>
  </p:sldIdLst>
  <p:sldSz cx="12198350" cy="6859270"/>
  <p:notesSz cx="6858000" cy="9144000"/>
  <p:defaultTex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835"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9270" algn="l" defTabSz="1219200" rtl="0" eaLnBrk="1" latinLnBrk="0" hangingPunct="1">
      <a:defRPr sz="2400" kern="1200">
        <a:solidFill>
          <a:schemeClr val="tx1"/>
        </a:solidFill>
        <a:latin typeface="+mn-lt"/>
        <a:ea typeface="+mn-ea"/>
        <a:cs typeface="+mn-cs"/>
      </a:defRPr>
    </a:lvl6pPr>
    <a:lvl7pPr marL="3658870" algn="l" defTabSz="1219200" rtl="0" eaLnBrk="1" latinLnBrk="0" hangingPunct="1">
      <a:defRPr sz="2400" kern="1200">
        <a:solidFill>
          <a:schemeClr val="tx1"/>
        </a:solidFill>
        <a:latin typeface="+mn-lt"/>
        <a:ea typeface="+mn-ea"/>
        <a:cs typeface="+mn-cs"/>
      </a:defRPr>
    </a:lvl7pPr>
    <a:lvl8pPr marL="4268470" algn="l" defTabSz="1219200" rtl="0" eaLnBrk="1" latinLnBrk="0" hangingPunct="1">
      <a:defRPr sz="2400" kern="1200">
        <a:solidFill>
          <a:schemeClr val="tx1"/>
        </a:solidFill>
        <a:latin typeface="+mn-lt"/>
        <a:ea typeface="+mn-ea"/>
        <a:cs typeface="+mn-cs"/>
      </a:defRPr>
    </a:lvl8pPr>
    <a:lvl9pPr marL="4878705" algn="l" defTabSz="121920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orient="horz" pos="2928" userDrawn="1">
          <p15:clr>
            <a:srgbClr val="A4A3A4"/>
          </p15:clr>
        </p15:guide>
        <p15:guide id="3" pos="866" userDrawn="1">
          <p15:clr>
            <a:srgbClr val="A4A3A4"/>
          </p15:clr>
        </p15:guide>
        <p15:guide id="4" pos="373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56D8D"/>
    <a:srgbClr val="3E5CCC"/>
    <a:srgbClr val="92D050"/>
    <a:srgbClr val="3A4187"/>
    <a:srgbClr val="8C9EE0"/>
    <a:srgbClr val="28A7E1"/>
    <a:srgbClr val="1A8ABC"/>
    <a:srgbClr val="A4B3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6" autoAdjust="0"/>
    <p:restoredTop sz="95681" autoAdjust="0"/>
  </p:normalViewPr>
  <p:slideViewPr>
    <p:cSldViewPr showGuides="1">
      <p:cViewPr varScale="1">
        <p:scale>
          <a:sx n="91" d="100"/>
          <a:sy n="91" d="100"/>
        </p:scale>
        <p:origin x="252" y="48"/>
      </p:cViewPr>
      <p:guideLst>
        <p:guide orient="horz" pos="2160"/>
        <p:guide orient="horz" pos="2928"/>
        <p:guide pos="866"/>
        <p:guide pos="373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73" d="100"/>
          <a:sy n="73" d="100"/>
        </p:scale>
        <p:origin x="2852" y="36"/>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slide" Target="slides/slide2.xml"/><Relationship Id="rId49" Type="http://schemas.openxmlformats.org/officeDocument/2006/relationships/presProps" Target="presProps.xml"/><Relationship Id="rId48" Type="http://schemas.openxmlformats.org/officeDocument/2006/relationships/handoutMaster" Target="handoutMasters/handoutMaster1.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73648A5-1AAC-44C2-A860-4F80AF8A9A26}"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D4BE859-46AC-4E08-A9B0-A4992BE5FD0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876" y="2841225"/>
            <a:ext cx="10368598" cy="1960487"/>
          </a:xfrm>
          <a:prstGeom prst="rect">
            <a:avLst/>
          </a:prstGeom>
        </p:spPr>
        <p:txBody>
          <a:bodyPr/>
          <a:lstStyle/>
          <a:p>
            <a:r>
              <a:rPr lang="en-US" dirty="0"/>
              <a:t>Click to edit Master title style</a:t>
            </a:r>
            <a:endParaRPr lang="en-US" dirty="0"/>
          </a:p>
        </p:txBody>
      </p:sp>
      <p:sp>
        <p:nvSpPr>
          <p:cNvPr id="3" name="Subtitle 2"/>
          <p:cNvSpPr>
            <a:spLocks noGrp="1"/>
          </p:cNvSpPr>
          <p:nvPr>
            <p:ph type="subTitle" idx="1"/>
          </p:nvPr>
        </p:nvSpPr>
        <p:spPr>
          <a:xfrm>
            <a:off x="1829753" y="5182800"/>
            <a:ext cx="8538845" cy="2337341"/>
          </a:xfrm>
          <a:prstGeom prst="rect">
            <a:avLst/>
          </a:prstGeo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835" indent="0" algn="ctr">
              <a:buNone/>
              <a:defRPr>
                <a:solidFill>
                  <a:schemeClr val="tx1">
                    <a:tint val="75000"/>
                  </a:schemeClr>
                </a:solidFill>
              </a:defRPr>
            </a:lvl3pPr>
            <a:lvl4pPr marL="1829435" indent="0" algn="ctr">
              <a:buNone/>
              <a:defRPr>
                <a:solidFill>
                  <a:schemeClr val="tx1">
                    <a:tint val="75000"/>
                  </a:schemeClr>
                </a:solidFill>
              </a:defRPr>
            </a:lvl4pPr>
            <a:lvl5pPr marL="2439035" indent="0" algn="ctr">
              <a:buNone/>
              <a:defRPr>
                <a:solidFill>
                  <a:schemeClr val="tx1">
                    <a:tint val="75000"/>
                  </a:schemeClr>
                </a:solidFill>
              </a:defRPr>
            </a:lvl5pPr>
            <a:lvl6pPr marL="3049270" indent="0" algn="ctr">
              <a:buNone/>
              <a:defRPr>
                <a:solidFill>
                  <a:schemeClr val="tx1">
                    <a:tint val="75000"/>
                  </a:schemeClr>
                </a:solidFill>
              </a:defRPr>
            </a:lvl6pPr>
            <a:lvl7pPr marL="3658870" indent="0" algn="ctr">
              <a:buNone/>
              <a:defRPr>
                <a:solidFill>
                  <a:schemeClr val="tx1">
                    <a:tint val="75000"/>
                  </a:schemeClr>
                </a:solidFill>
              </a:defRPr>
            </a:lvl7pPr>
            <a:lvl8pPr marL="4268470" indent="0" algn="ctr">
              <a:buNone/>
              <a:defRPr>
                <a:solidFill>
                  <a:schemeClr val="tx1">
                    <a:tint val="75000"/>
                  </a:schemeClr>
                </a:solidFill>
              </a:defRPr>
            </a:lvl8pPr>
            <a:lvl9pPr marL="4878705"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p>
            <a:r>
              <a:rPr lang="en-US"/>
              <a:t>Click to edit Master title style</a:t>
            </a:r>
            <a:endParaRPr lang="en-US"/>
          </a:p>
        </p:txBody>
      </p:sp>
      <p:sp>
        <p:nvSpPr>
          <p:cNvPr id="3" name="Vertical Text Placeholder 2"/>
          <p:cNvSpPr>
            <a:spLocks noGrp="1"/>
          </p:cNvSpPr>
          <p:nvPr>
            <p:ph type="body" orient="vert" idx="1"/>
          </p:nvPr>
        </p:nvSpPr>
        <p:spPr>
          <a:xfrm>
            <a:off x="609918" y="2134095"/>
            <a:ext cx="10978515" cy="6036015"/>
          </a:xfrm>
          <a:prstGeom prst="rect">
            <a:avLst/>
          </a:prstGeo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43804" y="366269"/>
            <a:ext cx="2744629" cy="7803840"/>
          </a:xfrm>
          <a:prstGeom prst="rect">
            <a:avLst/>
          </a:prstGeo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609918" y="366269"/>
            <a:ext cx="8030580" cy="7803840"/>
          </a:xfrm>
          <a:prstGeom prst="rect">
            <a:avLst/>
          </a:prstGeo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876" y="2841225"/>
            <a:ext cx="10368598" cy="1960487"/>
          </a:xfrm>
          <a:prstGeom prst="rect">
            <a:avLst/>
          </a:prstGeom>
        </p:spPr>
        <p:txBody>
          <a:bodyPr/>
          <a:lstStyle/>
          <a:p>
            <a:r>
              <a:rPr lang="en-US" dirty="0"/>
              <a:t>Click to edit Master title style</a:t>
            </a:r>
            <a:endParaRPr lang="en-US" dirty="0"/>
          </a:p>
        </p:txBody>
      </p:sp>
      <p:sp>
        <p:nvSpPr>
          <p:cNvPr id="3" name="Subtitle 2"/>
          <p:cNvSpPr>
            <a:spLocks noGrp="1"/>
          </p:cNvSpPr>
          <p:nvPr>
            <p:ph type="subTitle" idx="1"/>
          </p:nvPr>
        </p:nvSpPr>
        <p:spPr>
          <a:xfrm>
            <a:off x="1829753" y="5182800"/>
            <a:ext cx="8538845" cy="2337341"/>
          </a:xfrm>
          <a:prstGeom prst="rect">
            <a:avLst/>
          </a:prstGeo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835" indent="0" algn="ctr">
              <a:buNone/>
              <a:defRPr>
                <a:solidFill>
                  <a:schemeClr val="tx1">
                    <a:tint val="75000"/>
                  </a:schemeClr>
                </a:solidFill>
              </a:defRPr>
            </a:lvl3pPr>
            <a:lvl4pPr marL="1829435" indent="0" algn="ctr">
              <a:buNone/>
              <a:defRPr>
                <a:solidFill>
                  <a:schemeClr val="tx1">
                    <a:tint val="75000"/>
                  </a:schemeClr>
                </a:solidFill>
              </a:defRPr>
            </a:lvl4pPr>
            <a:lvl5pPr marL="2439035" indent="0" algn="ctr">
              <a:buNone/>
              <a:defRPr>
                <a:solidFill>
                  <a:schemeClr val="tx1">
                    <a:tint val="75000"/>
                  </a:schemeClr>
                </a:solidFill>
              </a:defRPr>
            </a:lvl5pPr>
            <a:lvl6pPr marL="3049270" indent="0" algn="ctr">
              <a:buNone/>
              <a:defRPr>
                <a:solidFill>
                  <a:schemeClr val="tx1">
                    <a:tint val="75000"/>
                  </a:schemeClr>
                </a:solidFill>
              </a:defRPr>
            </a:lvl6pPr>
            <a:lvl7pPr marL="3658870" indent="0" algn="ctr">
              <a:buNone/>
              <a:defRPr>
                <a:solidFill>
                  <a:schemeClr val="tx1">
                    <a:tint val="75000"/>
                  </a:schemeClr>
                </a:solidFill>
              </a:defRPr>
            </a:lvl7pPr>
            <a:lvl8pPr marL="4268470" indent="0" algn="ctr">
              <a:buNone/>
              <a:defRPr>
                <a:solidFill>
                  <a:schemeClr val="tx1">
                    <a:tint val="75000"/>
                  </a:schemeClr>
                </a:solidFill>
              </a:defRPr>
            </a:lvl8pPr>
            <a:lvl9pPr marL="4878705"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一级标题">
    <p:spTree>
      <p:nvGrpSpPr>
        <p:cNvPr id="1" name=""/>
        <p:cNvGrpSpPr/>
        <p:nvPr/>
      </p:nvGrpSpPr>
      <p:grpSpPr>
        <a:xfrm>
          <a:off x="0" y="0"/>
          <a:ext cx="0" cy="0"/>
          <a:chOff x="0" y="0"/>
          <a:chExt cx="0" cy="0"/>
        </a:xfrm>
      </p:grpSpPr>
      <p:sp>
        <p:nvSpPr>
          <p:cNvPr id="2" name="Title 1"/>
          <p:cNvSpPr>
            <a:spLocks noGrp="1"/>
          </p:cNvSpPr>
          <p:nvPr>
            <p:ph type="title"/>
          </p:nvPr>
        </p:nvSpPr>
        <p:spPr>
          <a:xfrm>
            <a:off x="774700" y="352424"/>
            <a:ext cx="5334000" cy="429419"/>
          </a:xfrm>
          <a:prstGeom prst="rect">
            <a:avLst/>
          </a:prstGeom>
        </p:spPr>
        <p:txBody>
          <a:bodyPr/>
          <a:lstStyle/>
          <a:p>
            <a:r>
              <a:rPr lang="en-US" dirty="0"/>
              <a:t>Click to edit Master title style</a:t>
            </a:r>
            <a:endParaRPr lang="en-US" dirty="0"/>
          </a:p>
        </p:txBody>
      </p:sp>
      <p:sp>
        <p:nvSpPr>
          <p:cNvPr id="3" name="Content Placeholder 2"/>
          <p:cNvSpPr>
            <a:spLocks noGrp="1"/>
          </p:cNvSpPr>
          <p:nvPr>
            <p:ph idx="1"/>
          </p:nvPr>
        </p:nvSpPr>
        <p:spPr>
          <a:xfrm>
            <a:off x="609918" y="1143795"/>
            <a:ext cx="10978515" cy="5029200"/>
          </a:xfrm>
          <a:prstGeom prst="rect">
            <a:avLst/>
          </a:prstGeom>
        </p:spPr>
        <p:txBody>
          <a:bodyPr/>
          <a:lstStyle>
            <a:lvl1pPr marL="457200" indent="-457200">
              <a:lnSpc>
                <a:spcPct val="120000"/>
              </a:lnSpc>
              <a:buSzPct val="80000"/>
              <a:buFont typeface="Wingdings" panose="05000000000000000000"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两级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774700" y="362744"/>
            <a:ext cx="6581775" cy="400050"/>
          </a:xfrm>
          <a:prstGeom prst="rect">
            <a:avLst/>
          </a:prstGeom>
        </p:spPr>
        <p:txBody>
          <a:bodyPr/>
          <a:lstStyle/>
          <a:p>
            <a:r>
              <a:rPr lang="en-US" dirty="0"/>
              <a:t>Click to edit Master title style</a:t>
            </a:r>
            <a:endParaRPr lang="en-US" dirty="0"/>
          </a:p>
        </p:txBody>
      </p:sp>
      <p:sp>
        <p:nvSpPr>
          <p:cNvPr id="3" name="Content Placeholder 2"/>
          <p:cNvSpPr>
            <a:spLocks noGrp="1"/>
          </p:cNvSpPr>
          <p:nvPr>
            <p:ph idx="1"/>
          </p:nvPr>
        </p:nvSpPr>
        <p:spPr>
          <a:xfrm>
            <a:off x="609918" y="1600994"/>
            <a:ext cx="10978515" cy="4572000"/>
          </a:xfrm>
          <a:prstGeom prst="rect">
            <a:avLst/>
          </a:prstGeom>
        </p:spPr>
        <p:txBody>
          <a:bodyPr/>
          <a:lstStyle>
            <a:lvl1pPr marL="457200" indent="-457200">
              <a:lnSpc>
                <a:spcPct val="120000"/>
              </a:lnSpc>
              <a:buSzPct val="80000"/>
              <a:buFont typeface="Wingdings" panose="05000000000000000000"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
        <p:nvSpPr>
          <p:cNvPr id="7" name="Content Placeholder 2"/>
          <p:cNvSpPr>
            <a:spLocks noGrp="1"/>
          </p:cNvSpPr>
          <p:nvPr>
            <p:ph idx="13"/>
          </p:nvPr>
        </p:nvSpPr>
        <p:spPr>
          <a:xfrm>
            <a:off x="841375" y="984137"/>
            <a:ext cx="10747058" cy="464458"/>
          </a:xfrm>
          <a:prstGeom prst="rect">
            <a:avLst/>
          </a:prstGeom>
        </p:spPr>
        <p:txBody>
          <a:bodyPr/>
          <a:lstStyle>
            <a:lvl1pPr marL="0" indent="0">
              <a:lnSpc>
                <a:spcPct val="120000"/>
              </a:lnSpc>
              <a:buSzPct val="80000"/>
              <a:buFont typeface="Wingdings" panose="05000000000000000000" pitchFamily="2" charset="2"/>
              <a:buNone/>
              <a:defRPr b="0">
                <a:solidFill>
                  <a:schemeClr val="tx1">
                    <a:lumMod val="95000"/>
                    <a:lumOff val="5000"/>
                  </a:schemeClr>
                </a:solidFill>
              </a:defRPr>
            </a:lvl1pPr>
          </a:lstStyle>
          <a:p>
            <a:pPr lvl="0"/>
            <a:r>
              <a:rPr lang="en-US" dirty="0"/>
              <a:t>Click to edit Master text styles</a:t>
            </a:r>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7" name="Freeform 3"/>
          <p:cNvSpPr/>
          <p:nvPr userDrawn="1"/>
        </p:nvSpPr>
        <p:spPr>
          <a:xfrm>
            <a:off x="-73026" y="0"/>
            <a:ext cx="12271375"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
        <p:nvSpPr>
          <p:cNvPr id="10" name="TextBox 1"/>
          <p:cNvSpPr txBox="1"/>
          <p:nvPr userDrawn="1"/>
        </p:nvSpPr>
        <p:spPr>
          <a:xfrm>
            <a:off x="2172326" y="711365"/>
            <a:ext cx="1359346" cy="886482"/>
          </a:xfrm>
          <a:prstGeom prst="rect">
            <a:avLst/>
          </a:prstGeom>
          <a:noFill/>
        </p:spPr>
        <p:txBody>
          <a:bodyPr wrap="none" lIns="0" tIns="0" rIns="0" bIns="60981" rtlCol="0">
            <a:spAutoFit/>
          </a:bodyPr>
          <a:lstStyle/>
          <a:p>
            <a:pPr>
              <a:lnSpc>
                <a:spcPts val="6935"/>
              </a:lnSpc>
            </a:pPr>
            <a:r>
              <a:rPr lang="zh-CN" altLang="en-US" sz="5300" dirty="0">
                <a:solidFill>
                  <a:srgbClr val="4197DF"/>
                </a:solidFill>
                <a:latin typeface="Microsoft YaHei UI" panose="020B0503020204020204" pitchFamily="18" charset="-122"/>
                <a:cs typeface="Microsoft YaHei UI" panose="020B0503020204020204" pitchFamily="18" charset="-122"/>
              </a:rPr>
              <a:t>内容</a:t>
            </a:r>
            <a:endParaRPr lang="en-US" altLang="zh-CN" sz="5300" dirty="0">
              <a:solidFill>
                <a:srgbClr val="4197DF"/>
              </a:solidFill>
              <a:latin typeface="Microsoft YaHei UI" panose="020B0503020204020204" pitchFamily="18" charset="-122"/>
              <a:cs typeface="Microsoft YaHei UI" panose="020B0503020204020204" pitchFamily="18" charset="-122"/>
            </a:endParaRPr>
          </a:p>
        </p:txBody>
      </p:sp>
      <p:sp>
        <p:nvSpPr>
          <p:cNvPr id="11" name="TextBox 1"/>
          <p:cNvSpPr txBox="1"/>
          <p:nvPr userDrawn="1"/>
        </p:nvSpPr>
        <p:spPr>
          <a:xfrm>
            <a:off x="2233987" y="1642914"/>
            <a:ext cx="1274388" cy="266761"/>
          </a:xfrm>
          <a:prstGeom prst="rect">
            <a:avLst/>
          </a:prstGeom>
          <a:noFill/>
        </p:spPr>
        <p:txBody>
          <a:bodyPr wrap="none" lIns="0" tIns="0" rIns="0" bIns="60981" rtlCol="0">
            <a:spAutoFit/>
          </a:bodyPr>
          <a:lstStyle/>
          <a:p>
            <a:pPr>
              <a:lnSpc>
                <a:spcPts val="1600"/>
              </a:lnSpc>
            </a:pPr>
            <a:r>
              <a:rPr lang="en-US" altLang="zh-CN" sz="1900" dirty="0">
                <a:solidFill>
                  <a:srgbClr val="4197DF"/>
                </a:solidFill>
                <a:latin typeface="Times New Roman" panose="02020603050405020304" pitchFamily="18" charset="0"/>
                <a:cs typeface="Times New Roman" panose="02020603050405020304" pitchFamily="18" charset="0"/>
              </a:rPr>
              <a:t>CONTENTS</a:t>
            </a:r>
            <a:endParaRPr lang="en-US" altLang="zh-CN" sz="1900" dirty="0">
              <a:solidFill>
                <a:srgbClr val="4197DF"/>
              </a:solidFill>
              <a:latin typeface="Times New Roman" panose="02020603050405020304" pitchFamily="18" charset="0"/>
              <a:cs typeface="Times New Roman" panose="02020603050405020304" pitchFamily="18" charset="0"/>
            </a:endParaRPr>
          </a:p>
        </p:txBody>
      </p:sp>
      <p:sp>
        <p:nvSpPr>
          <p:cNvPr id="12" name="TextBox 1"/>
          <p:cNvSpPr txBox="1"/>
          <p:nvPr userDrawn="1"/>
        </p:nvSpPr>
        <p:spPr>
          <a:xfrm>
            <a:off x="3567791" y="762794"/>
            <a:ext cx="718145" cy="946434"/>
          </a:xfrm>
          <a:prstGeom prst="rect">
            <a:avLst/>
          </a:prstGeom>
          <a:noFill/>
        </p:spPr>
        <p:txBody>
          <a:bodyPr wrap="none" lIns="0" tIns="0" rIns="0" bIns="60981" rtlCol="0">
            <a:spAutoFit/>
          </a:bodyPr>
          <a:lstStyle/>
          <a:p>
            <a:pPr>
              <a:lnSpc>
                <a:spcPts val="6935"/>
              </a:lnSpc>
            </a:pPr>
            <a:r>
              <a:rPr lang="zh-CN" altLang="en-US" sz="2800" dirty="0">
                <a:solidFill>
                  <a:srgbClr val="4197DF"/>
                </a:solidFill>
                <a:latin typeface="Microsoft YaHei UI" panose="020B0503020204020204" pitchFamily="18" charset="-122"/>
                <a:cs typeface="Microsoft YaHei UI" panose="020B0503020204020204" pitchFamily="18" charset="-122"/>
              </a:rPr>
              <a:t>导航</a:t>
            </a:r>
            <a:endParaRPr lang="en-US" altLang="zh-CN" sz="2800" dirty="0">
              <a:solidFill>
                <a:srgbClr val="4197DF"/>
              </a:solidFill>
              <a:latin typeface="Microsoft YaHei UI" panose="020B0503020204020204" pitchFamily="18" charset="-122"/>
              <a:cs typeface="Microsoft YaHei UI" panose="020B0503020204020204" pitchFamily="18" charset="-122"/>
            </a:endParaRPr>
          </a:p>
        </p:txBody>
      </p:sp>
      <p:sp>
        <p:nvSpPr>
          <p:cNvPr id="13" name="矩形 12"/>
          <p:cNvSpPr/>
          <p:nvPr userDrawn="1"/>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p>
            <a:r>
              <a:rPr lang="en-US"/>
              <a:t>Click to edit Master title style</a:t>
            </a:r>
            <a:endParaRPr lang="en-US"/>
          </a:p>
        </p:txBody>
      </p:sp>
      <p:sp>
        <p:nvSpPr>
          <p:cNvPr id="3" name="Content Placeholder 2"/>
          <p:cNvSpPr>
            <a:spLocks noGrp="1"/>
          </p:cNvSpPr>
          <p:nvPr>
            <p:ph sz="half" idx="1"/>
          </p:nvPr>
        </p:nvSpPr>
        <p:spPr>
          <a:xfrm>
            <a:off x="609917"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6200828"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609918" y="2047291"/>
            <a:ext cx="5389723" cy="853214"/>
          </a:xfrm>
          <a:prstGeom prst="rect">
            <a:avLst/>
          </a:prstGeom>
        </p:spPr>
        <p:txBody>
          <a:bodyPr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en-US"/>
              <a:t>Click to edit Master text styles</a:t>
            </a:r>
            <a:endParaRPr lang="en-US"/>
          </a:p>
        </p:txBody>
      </p:sp>
      <p:sp>
        <p:nvSpPr>
          <p:cNvPr id="4" name="Content Placeholder 3"/>
          <p:cNvSpPr>
            <a:spLocks noGrp="1"/>
          </p:cNvSpPr>
          <p:nvPr>
            <p:ph sz="half" idx="2"/>
          </p:nvPr>
        </p:nvSpPr>
        <p:spPr>
          <a:xfrm>
            <a:off x="609918" y="2900505"/>
            <a:ext cx="5389723"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6196593" y="2047291"/>
            <a:ext cx="5391840" cy="853214"/>
          </a:xfrm>
          <a:prstGeom prst="rect">
            <a:avLst/>
          </a:prstGeom>
        </p:spPr>
        <p:txBody>
          <a:bodyPr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en-US"/>
              <a:t>Click to edit Master text styles</a:t>
            </a:r>
            <a:endParaRPr lang="en-US"/>
          </a:p>
        </p:txBody>
      </p:sp>
      <p:sp>
        <p:nvSpPr>
          <p:cNvPr id="6" name="Content Placeholder 5"/>
          <p:cNvSpPr>
            <a:spLocks noGrp="1"/>
          </p:cNvSpPr>
          <p:nvPr>
            <p:ph sz="quarter" idx="4"/>
          </p:nvPr>
        </p:nvSpPr>
        <p:spPr>
          <a:xfrm>
            <a:off x="6196593" y="2900505"/>
            <a:ext cx="5391840"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4151"/>
            <a:ext cx="4013173" cy="1549759"/>
          </a:xfrm>
          <a:prstGeom prst="rect">
            <a:avLst/>
          </a:prstGeom>
        </p:spPr>
        <p:txBody>
          <a:bodyPr anchor="b"/>
          <a:lstStyle>
            <a:lvl1pPr algn="l">
              <a:defRPr sz="2700" b="1"/>
            </a:lvl1pPr>
          </a:lstStyle>
          <a:p>
            <a:r>
              <a:rPr lang="en-US"/>
              <a:t>Click to edit Master title style</a:t>
            </a:r>
            <a:endParaRPr lang="en-US"/>
          </a:p>
        </p:txBody>
      </p:sp>
      <p:sp>
        <p:nvSpPr>
          <p:cNvPr id="3" name="Content Placeholder 2"/>
          <p:cNvSpPr>
            <a:spLocks noGrp="1"/>
          </p:cNvSpPr>
          <p:nvPr>
            <p:ph idx="1"/>
          </p:nvPr>
        </p:nvSpPr>
        <p:spPr>
          <a:xfrm>
            <a:off x="4769216" y="364152"/>
            <a:ext cx="6819216" cy="7805958"/>
          </a:xfrm>
          <a:prstGeom prst="rect">
            <a:avLst/>
          </a:prstGeo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09918" y="1913910"/>
            <a:ext cx="4013173" cy="6256199"/>
          </a:xfrm>
          <a:prstGeom prst="rect">
            <a:avLst/>
          </a:prstGeom>
        </p:spPr>
        <p:txBody>
          <a:bodyPr/>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一级标题">
    <p:spTree>
      <p:nvGrpSpPr>
        <p:cNvPr id="1" name=""/>
        <p:cNvGrpSpPr/>
        <p:nvPr/>
      </p:nvGrpSpPr>
      <p:grpSpPr>
        <a:xfrm>
          <a:off x="0" y="0"/>
          <a:ext cx="0" cy="0"/>
          <a:chOff x="0" y="0"/>
          <a:chExt cx="0" cy="0"/>
        </a:xfrm>
      </p:grpSpPr>
      <p:sp>
        <p:nvSpPr>
          <p:cNvPr id="2" name="Title 1"/>
          <p:cNvSpPr>
            <a:spLocks noGrp="1"/>
          </p:cNvSpPr>
          <p:nvPr>
            <p:ph type="title"/>
          </p:nvPr>
        </p:nvSpPr>
        <p:spPr>
          <a:xfrm>
            <a:off x="774700" y="352424"/>
            <a:ext cx="5334000" cy="429419"/>
          </a:xfrm>
          <a:prstGeom prst="rect">
            <a:avLst/>
          </a:prstGeom>
        </p:spPr>
        <p:txBody>
          <a:bodyPr/>
          <a:lstStyle/>
          <a:p>
            <a:r>
              <a:rPr lang="en-US" dirty="0"/>
              <a:t>Click to edit Master title style</a:t>
            </a:r>
            <a:endParaRPr lang="en-US" dirty="0"/>
          </a:p>
        </p:txBody>
      </p:sp>
      <p:sp>
        <p:nvSpPr>
          <p:cNvPr id="3" name="Content Placeholder 2"/>
          <p:cNvSpPr>
            <a:spLocks noGrp="1"/>
          </p:cNvSpPr>
          <p:nvPr>
            <p:ph idx="1"/>
          </p:nvPr>
        </p:nvSpPr>
        <p:spPr>
          <a:xfrm>
            <a:off x="609918" y="1143795"/>
            <a:ext cx="10978515" cy="5029200"/>
          </a:xfrm>
          <a:prstGeom prst="rect">
            <a:avLst/>
          </a:prstGeom>
        </p:spPr>
        <p:txBody>
          <a:bodyPr/>
          <a:lstStyle>
            <a:lvl1pPr marL="457200" indent="-457200">
              <a:lnSpc>
                <a:spcPct val="120000"/>
              </a:lnSpc>
              <a:buSzPct val="80000"/>
              <a:buFont typeface="Wingdings" panose="05000000000000000000"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90962" y="6402282"/>
            <a:ext cx="7319010" cy="755826"/>
          </a:xfrm>
          <a:prstGeom prst="rect">
            <a:avLst/>
          </a:prstGeom>
        </p:spPr>
        <p:txBody>
          <a:bodyPr anchor="b"/>
          <a:lstStyle>
            <a:lvl1pPr algn="l">
              <a:defRPr sz="2700" b="1"/>
            </a:lvl1pPr>
          </a:lstStyle>
          <a:p>
            <a:r>
              <a:rPr lang="en-US"/>
              <a:t>Click to edit Master title style</a:t>
            </a:r>
            <a:endParaRPr lang="en-US"/>
          </a:p>
        </p:txBody>
      </p:sp>
      <p:sp>
        <p:nvSpPr>
          <p:cNvPr id="3" name="Picture Placeholder 2"/>
          <p:cNvSpPr>
            <a:spLocks noGrp="1"/>
          </p:cNvSpPr>
          <p:nvPr>
            <p:ph type="pic" idx="1"/>
          </p:nvPr>
        </p:nvSpPr>
        <p:spPr>
          <a:xfrm>
            <a:off x="2390962" y="817223"/>
            <a:ext cx="7319010" cy="5487670"/>
          </a:xfrm>
          <a:prstGeom prst="rect">
            <a:avLst/>
          </a:prstGeom>
        </p:spPr>
        <p:txBody>
          <a:bodyPr/>
          <a:lstStyle>
            <a:lvl1pPr marL="0" indent="0">
              <a:buNone/>
              <a:defRPr sz="4300"/>
            </a:lvl1pPr>
            <a:lvl2pPr marL="609600" indent="0">
              <a:buNone/>
              <a:defRPr sz="3700"/>
            </a:lvl2pPr>
            <a:lvl3pPr marL="1219835" indent="0">
              <a:buNone/>
              <a:defRPr sz="3200"/>
            </a:lvl3pPr>
            <a:lvl4pPr marL="1829435" indent="0">
              <a:buNone/>
              <a:defRPr sz="2700"/>
            </a:lvl4pPr>
            <a:lvl5pPr marL="2439035" indent="0">
              <a:buNone/>
              <a:defRPr sz="2700"/>
            </a:lvl5pPr>
            <a:lvl6pPr marL="3049270" indent="0">
              <a:buNone/>
              <a:defRPr sz="2700"/>
            </a:lvl6pPr>
            <a:lvl7pPr marL="3658870" indent="0">
              <a:buNone/>
              <a:defRPr sz="2700"/>
            </a:lvl7pPr>
            <a:lvl8pPr marL="4268470" indent="0">
              <a:buNone/>
              <a:defRPr sz="2700"/>
            </a:lvl8pPr>
            <a:lvl9pPr marL="4878705" indent="0">
              <a:buNone/>
              <a:defRPr sz="2700"/>
            </a:lvl9pPr>
          </a:lstStyle>
          <a:p>
            <a:endParaRPr lang="en-US"/>
          </a:p>
        </p:txBody>
      </p:sp>
      <p:sp>
        <p:nvSpPr>
          <p:cNvPr id="4" name="Text Placeholder 3"/>
          <p:cNvSpPr>
            <a:spLocks noGrp="1"/>
          </p:cNvSpPr>
          <p:nvPr>
            <p:ph type="body" sz="half" idx="2"/>
          </p:nvPr>
        </p:nvSpPr>
        <p:spPr>
          <a:xfrm>
            <a:off x="2390962" y="7158108"/>
            <a:ext cx="7319010" cy="1073398"/>
          </a:xfrm>
          <a:prstGeom prst="rect">
            <a:avLst/>
          </a:prstGeom>
        </p:spPr>
        <p:txBody>
          <a:bodyPr/>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p>
            <a:r>
              <a:rPr lang="en-US"/>
              <a:t>Click to edit Master title style</a:t>
            </a:r>
            <a:endParaRPr lang="en-US"/>
          </a:p>
        </p:txBody>
      </p:sp>
      <p:sp>
        <p:nvSpPr>
          <p:cNvPr id="3" name="Vertical Text Placeholder 2"/>
          <p:cNvSpPr>
            <a:spLocks noGrp="1"/>
          </p:cNvSpPr>
          <p:nvPr>
            <p:ph type="body" orient="vert" idx="1"/>
          </p:nvPr>
        </p:nvSpPr>
        <p:spPr>
          <a:xfrm>
            <a:off x="609918" y="2134095"/>
            <a:ext cx="10978515" cy="6036015"/>
          </a:xfrm>
          <a:prstGeom prst="rect">
            <a:avLst/>
          </a:prstGeo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43804" y="366269"/>
            <a:ext cx="2744629" cy="7803840"/>
          </a:xfrm>
          <a:prstGeom prst="rect">
            <a:avLst/>
          </a:prstGeo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609918" y="366269"/>
            <a:ext cx="8030580" cy="7803840"/>
          </a:xfrm>
          <a:prstGeom prst="rect">
            <a:avLst/>
          </a:prstGeo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两级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774700" y="362744"/>
            <a:ext cx="6581775" cy="400050"/>
          </a:xfrm>
          <a:prstGeom prst="rect">
            <a:avLst/>
          </a:prstGeom>
        </p:spPr>
        <p:txBody>
          <a:bodyPr/>
          <a:lstStyle/>
          <a:p>
            <a:r>
              <a:rPr lang="en-US" dirty="0"/>
              <a:t>Click to edit Master title style</a:t>
            </a:r>
            <a:endParaRPr lang="en-US" dirty="0"/>
          </a:p>
        </p:txBody>
      </p:sp>
      <p:sp>
        <p:nvSpPr>
          <p:cNvPr id="3" name="Content Placeholder 2"/>
          <p:cNvSpPr>
            <a:spLocks noGrp="1"/>
          </p:cNvSpPr>
          <p:nvPr>
            <p:ph idx="1"/>
          </p:nvPr>
        </p:nvSpPr>
        <p:spPr>
          <a:xfrm>
            <a:off x="609918" y="1600994"/>
            <a:ext cx="10978515" cy="4572000"/>
          </a:xfrm>
          <a:prstGeom prst="rect">
            <a:avLst/>
          </a:prstGeom>
        </p:spPr>
        <p:txBody>
          <a:bodyPr/>
          <a:lstStyle>
            <a:lvl1pPr marL="457200" indent="-457200">
              <a:lnSpc>
                <a:spcPct val="120000"/>
              </a:lnSpc>
              <a:buSzPct val="80000"/>
              <a:buFont typeface="Wingdings" panose="05000000000000000000"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
        <p:nvSpPr>
          <p:cNvPr id="7" name="Content Placeholder 2"/>
          <p:cNvSpPr>
            <a:spLocks noGrp="1"/>
          </p:cNvSpPr>
          <p:nvPr>
            <p:ph idx="13"/>
          </p:nvPr>
        </p:nvSpPr>
        <p:spPr>
          <a:xfrm>
            <a:off x="841375" y="984137"/>
            <a:ext cx="10747058" cy="464458"/>
          </a:xfrm>
          <a:prstGeom prst="rect">
            <a:avLst/>
          </a:prstGeom>
        </p:spPr>
        <p:txBody>
          <a:bodyPr/>
          <a:lstStyle>
            <a:lvl1pPr marL="0" indent="0">
              <a:lnSpc>
                <a:spcPct val="120000"/>
              </a:lnSpc>
              <a:buSzPct val="80000"/>
              <a:buFont typeface="Wingdings" panose="05000000000000000000" pitchFamily="2" charset="2"/>
              <a:buNone/>
              <a:defRPr b="0">
                <a:solidFill>
                  <a:schemeClr val="tx1">
                    <a:lumMod val="95000"/>
                    <a:lumOff val="5000"/>
                  </a:schemeClr>
                </a:solidFill>
              </a:defRPr>
            </a:lvl1pPr>
          </a:lstStyle>
          <a:p>
            <a:pPr lvl="0"/>
            <a:r>
              <a:rPr lang="en-US" dirty="0"/>
              <a:t>Click to edit Master text styles</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7" name="Freeform 3"/>
          <p:cNvSpPr/>
          <p:nvPr userDrawn="1"/>
        </p:nvSpPr>
        <p:spPr>
          <a:xfrm>
            <a:off x="-73026" y="0"/>
            <a:ext cx="12271375"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
        <p:nvSpPr>
          <p:cNvPr id="10" name="TextBox 1"/>
          <p:cNvSpPr txBox="1"/>
          <p:nvPr userDrawn="1"/>
        </p:nvSpPr>
        <p:spPr>
          <a:xfrm>
            <a:off x="2172326" y="711365"/>
            <a:ext cx="1359346" cy="886482"/>
          </a:xfrm>
          <a:prstGeom prst="rect">
            <a:avLst/>
          </a:prstGeom>
          <a:noFill/>
        </p:spPr>
        <p:txBody>
          <a:bodyPr wrap="none" lIns="0" tIns="0" rIns="0" bIns="60981" rtlCol="0">
            <a:spAutoFit/>
          </a:bodyPr>
          <a:lstStyle/>
          <a:p>
            <a:pPr>
              <a:lnSpc>
                <a:spcPts val="6935"/>
              </a:lnSpc>
            </a:pPr>
            <a:r>
              <a:rPr lang="zh-CN" altLang="en-US" sz="5300" dirty="0">
                <a:solidFill>
                  <a:srgbClr val="4197DF"/>
                </a:solidFill>
                <a:latin typeface="Microsoft YaHei UI" panose="020B0503020204020204" pitchFamily="18" charset="-122"/>
                <a:cs typeface="Microsoft YaHei UI" panose="020B0503020204020204" pitchFamily="18" charset="-122"/>
              </a:rPr>
              <a:t>内容</a:t>
            </a:r>
            <a:endParaRPr lang="en-US" altLang="zh-CN" sz="5300" dirty="0">
              <a:solidFill>
                <a:srgbClr val="4197DF"/>
              </a:solidFill>
              <a:latin typeface="Microsoft YaHei UI" panose="020B0503020204020204" pitchFamily="18" charset="-122"/>
              <a:cs typeface="Microsoft YaHei UI" panose="020B0503020204020204" pitchFamily="18" charset="-122"/>
            </a:endParaRPr>
          </a:p>
        </p:txBody>
      </p:sp>
      <p:sp>
        <p:nvSpPr>
          <p:cNvPr id="11" name="TextBox 1"/>
          <p:cNvSpPr txBox="1"/>
          <p:nvPr userDrawn="1"/>
        </p:nvSpPr>
        <p:spPr>
          <a:xfrm>
            <a:off x="2233987" y="1642914"/>
            <a:ext cx="1274388" cy="266761"/>
          </a:xfrm>
          <a:prstGeom prst="rect">
            <a:avLst/>
          </a:prstGeom>
          <a:noFill/>
        </p:spPr>
        <p:txBody>
          <a:bodyPr wrap="none" lIns="0" tIns="0" rIns="0" bIns="60981" rtlCol="0">
            <a:spAutoFit/>
          </a:bodyPr>
          <a:lstStyle/>
          <a:p>
            <a:pPr>
              <a:lnSpc>
                <a:spcPts val="1600"/>
              </a:lnSpc>
            </a:pPr>
            <a:r>
              <a:rPr lang="en-US" altLang="zh-CN" sz="1900" dirty="0">
                <a:solidFill>
                  <a:srgbClr val="4197DF"/>
                </a:solidFill>
                <a:latin typeface="Times New Roman" panose="02020603050405020304" pitchFamily="18" charset="0"/>
                <a:cs typeface="Times New Roman" panose="02020603050405020304" pitchFamily="18" charset="0"/>
              </a:rPr>
              <a:t>CONTENTS</a:t>
            </a:r>
            <a:endParaRPr lang="en-US" altLang="zh-CN" sz="1900" dirty="0">
              <a:solidFill>
                <a:srgbClr val="4197DF"/>
              </a:solidFill>
              <a:latin typeface="Times New Roman" panose="02020603050405020304" pitchFamily="18" charset="0"/>
              <a:cs typeface="Times New Roman" panose="02020603050405020304" pitchFamily="18" charset="0"/>
            </a:endParaRPr>
          </a:p>
        </p:txBody>
      </p:sp>
      <p:sp>
        <p:nvSpPr>
          <p:cNvPr id="12" name="TextBox 1"/>
          <p:cNvSpPr txBox="1"/>
          <p:nvPr userDrawn="1"/>
        </p:nvSpPr>
        <p:spPr>
          <a:xfrm>
            <a:off x="3567791" y="762794"/>
            <a:ext cx="718145" cy="946434"/>
          </a:xfrm>
          <a:prstGeom prst="rect">
            <a:avLst/>
          </a:prstGeom>
          <a:noFill/>
        </p:spPr>
        <p:txBody>
          <a:bodyPr wrap="none" lIns="0" tIns="0" rIns="0" bIns="60981" rtlCol="0">
            <a:spAutoFit/>
          </a:bodyPr>
          <a:lstStyle/>
          <a:p>
            <a:pPr>
              <a:lnSpc>
                <a:spcPts val="6935"/>
              </a:lnSpc>
            </a:pPr>
            <a:r>
              <a:rPr lang="zh-CN" altLang="en-US" sz="2800" dirty="0">
                <a:solidFill>
                  <a:srgbClr val="4197DF"/>
                </a:solidFill>
                <a:latin typeface="Microsoft YaHei UI" panose="020B0503020204020204" pitchFamily="18" charset="-122"/>
                <a:cs typeface="Microsoft YaHei UI" panose="020B0503020204020204" pitchFamily="18" charset="-122"/>
              </a:rPr>
              <a:t>导航</a:t>
            </a:r>
            <a:endParaRPr lang="en-US" altLang="zh-CN" sz="2800" dirty="0">
              <a:solidFill>
                <a:srgbClr val="4197DF"/>
              </a:solidFill>
              <a:latin typeface="Microsoft YaHei UI" panose="020B0503020204020204" pitchFamily="18" charset="-122"/>
              <a:cs typeface="Microsoft YaHei UI" panose="020B0503020204020204" pitchFamily="18" charset="-122"/>
            </a:endParaRPr>
          </a:p>
        </p:txBody>
      </p:sp>
      <p:sp>
        <p:nvSpPr>
          <p:cNvPr id="13" name="矩形 12"/>
          <p:cNvSpPr/>
          <p:nvPr userDrawn="1"/>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p>
            <a:r>
              <a:rPr lang="en-US"/>
              <a:t>Click to edit Master title style</a:t>
            </a:r>
            <a:endParaRPr lang="en-US"/>
          </a:p>
        </p:txBody>
      </p:sp>
      <p:sp>
        <p:nvSpPr>
          <p:cNvPr id="3" name="Content Placeholder 2"/>
          <p:cNvSpPr>
            <a:spLocks noGrp="1"/>
          </p:cNvSpPr>
          <p:nvPr>
            <p:ph sz="half" idx="1"/>
          </p:nvPr>
        </p:nvSpPr>
        <p:spPr>
          <a:xfrm>
            <a:off x="609917"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6200828"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609918" y="2047291"/>
            <a:ext cx="5389723" cy="853214"/>
          </a:xfrm>
          <a:prstGeom prst="rect">
            <a:avLst/>
          </a:prstGeom>
        </p:spPr>
        <p:txBody>
          <a:bodyPr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en-US"/>
              <a:t>Click to edit Master text styles</a:t>
            </a:r>
            <a:endParaRPr lang="en-US"/>
          </a:p>
        </p:txBody>
      </p:sp>
      <p:sp>
        <p:nvSpPr>
          <p:cNvPr id="4" name="Content Placeholder 3"/>
          <p:cNvSpPr>
            <a:spLocks noGrp="1"/>
          </p:cNvSpPr>
          <p:nvPr>
            <p:ph sz="half" idx="2"/>
          </p:nvPr>
        </p:nvSpPr>
        <p:spPr>
          <a:xfrm>
            <a:off x="609918" y="2900505"/>
            <a:ext cx="5389723"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6196593" y="2047291"/>
            <a:ext cx="5391840" cy="853214"/>
          </a:xfrm>
          <a:prstGeom prst="rect">
            <a:avLst/>
          </a:prstGeom>
        </p:spPr>
        <p:txBody>
          <a:bodyPr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en-US"/>
              <a:t>Click to edit Master text styles</a:t>
            </a:r>
            <a:endParaRPr lang="en-US"/>
          </a:p>
        </p:txBody>
      </p:sp>
      <p:sp>
        <p:nvSpPr>
          <p:cNvPr id="6" name="Content Placeholder 5"/>
          <p:cNvSpPr>
            <a:spLocks noGrp="1"/>
          </p:cNvSpPr>
          <p:nvPr>
            <p:ph sz="quarter" idx="4"/>
          </p:nvPr>
        </p:nvSpPr>
        <p:spPr>
          <a:xfrm>
            <a:off x="6196593" y="2900505"/>
            <a:ext cx="5391840"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4151"/>
            <a:ext cx="4013173" cy="1549759"/>
          </a:xfrm>
          <a:prstGeom prst="rect">
            <a:avLst/>
          </a:prstGeom>
        </p:spPr>
        <p:txBody>
          <a:bodyPr anchor="b"/>
          <a:lstStyle>
            <a:lvl1pPr algn="l">
              <a:defRPr sz="2700" b="1"/>
            </a:lvl1pPr>
          </a:lstStyle>
          <a:p>
            <a:r>
              <a:rPr lang="en-US"/>
              <a:t>Click to edit Master title style</a:t>
            </a:r>
            <a:endParaRPr lang="en-US"/>
          </a:p>
        </p:txBody>
      </p:sp>
      <p:sp>
        <p:nvSpPr>
          <p:cNvPr id="3" name="Content Placeholder 2"/>
          <p:cNvSpPr>
            <a:spLocks noGrp="1"/>
          </p:cNvSpPr>
          <p:nvPr>
            <p:ph idx="1"/>
          </p:nvPr>
        </p:nvSpPr>
        <p:spPr>
          <a:xfrm>
            <a:off x="4769216" y="364152"/>
            <a:ext cx="6819216" cy="7805958"/>
          </a:xfrm>
          <a:prstGeom prst="rect">
            <a:avLst/>
          </a:prstGeo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09918" y="1913910"/>
            <a:ext cx="4013173" cy="6256199"/>
          </a:xfrm>
          <a:prstGeom prst="rect">
            <a:avLst/>
          </a:prstGeom>
        </p:spPr>
        <p:txBody>
          <a:bodyPr/>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90962" y="6402282"/>
            <a:ext cx="7319010" cy="755826"/>
          </a:xfrm>
          <a:prstGeom prst="rect">
            <a:avLst/>
          </a:prstGeom>
        </p:spPr>
        <p:txBody>
          <a:bodyPr anchor="b"/>
          <a:lstStyle>
            <a:lvl1pPr algn="l">
              <a:defRPr sz="2700" b="1"/>
            </a:lvl1pPr>
          </a:lstStyle>
          <a:p>
            <a:r>
              <a:rPr lang="en-US"/>
              <a:t>Click to edit Master title style</a:t>
            </a:r>
            <a:endParaRPr lang="en-US"/>
          </a:p>
        </p:txBody>
      </p:sp>
      <p:sp>
        <p:nvSpPr>
          <p:cNvPr id="3" name="Picture Placeholder 2"/>
          <p:cNvSpPr>
            <a:spLocks noGrp="1"/>
          </p:cNvSpPr>
          <p:nvPr>
            <p:ph type="pic" idx="1"/>
          </p:nvPr>
        </p:nvSpPr>
        <p:spPr>
          <a:xfrm>
            <a:off x="2390962" y="817223"/>
            <a:ext cx="7319010" cy="5487670"/>
          </a:xfrm>
          <a:prstGeom prst="rect">
            <a:avLst/>
          </a:prstGeom>
        </p:spPr>
        <p:txBody>
          <a:bodyPr/>
          <a:lstStyle>
            <a:lvl1pPr marL="0" indent="0">
              <a:buNone/>
              <a:defRPr sz="4300"/>
            </a:lvl1pPr>
            <a:lvl2pPr marL="609600" indent="0">
              <a:buNone/>
              <a:defRPr sz="3700"/>
            </a:lvl2pPr>
            <a:lvl3pPr marL="1219835" indent="0">
              <a:buNone/>
              <a:defRPr sz="3200"/>
            </a:lvl3pPr>
            <a:lvl4pPr marL="1829435" indent="0">
              <a:buNone/>
              <a:defRPr sz="2700"/>
            </a:lvl4pPr>
            <a:lvl5pPr marL="2439035" indent="0">
              <a:buNone/>
              <a:defRPr sz="2700"/>
            </a:lvl5pPr>
            <a:lvl6pPr marL="3049270" indent="0">
              <a:buNone/>
              <a:defRPr sz="2700"/>
            </a:lvl6pPr>
            <a:lvl7pPr marL="3658870" indent="0">
              <a:buNone/>
              <a:defRPr sz="2700"/>
            </a:lvl7pPr>
            <a:lvl8pPr marL="4268470" indent="0">
              <a:buNone/>
              <a:defRPr sz="2700"/>
            </a:lvl8pPr>
            <a:lvl9pPr marL="4878705" indent="0">
              <a:buNone/>
              <a:defRPr sz="2700"/>
            </a:lvl9pPr>
          </a:lstStyle>
          <a:p>
            <a:endParaRPr lang="en-US"/>
          </a:p>
        </p:txBody>
      </p:sp>
      <p:sp>
        <p:nvSpPr>
          <p:cNvPr id="4" name="Text Placeholder 3"/>
          <p:cNvSpPr>
            <a:spLocks noGrp="1"/>
          </p:cNvSpPr>
          <p:nvPr>
            <p:ph type="body" sz="half" idx="2"/>
          </p:nvPr>
        </p:nvSpPr>
        <p:spPr>
          <a:xfrm>
            <a:off x="2390962" y="7158108"/>
            <a:ext cx="7319010" cy="1073398"/>
          </a:xfrm>
          <a:prstGeom prst="rect">
            <a:avLst/>
          </a:prstGeom>
        </p:spPr>
        <p:txBody>
          <a:bodyPr/>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09917" y="8477096"/>
            <a:ext cx="2846282" cy="486946"/>
          </a:xfrm>
          <a:prstGeom prst="rect">
            <a:avLst/>
          </a:prstGeom>
        </p:spPr>
        <p:txBody>
          <a:bodyPr vert="horz" lIns="121963" tIns="60981" rIns="121963" bIns="60981" rtlCol="0" anchor="ctr"/>
          <a:lstStyle>
            <a:lvl1pPr algn="l">
              <a:defRPr sz="1600">
                <a:solidFill>
                  <a:schemeClr val="tx1">
                    <a:tint val="75000"/>
                  </a:schemeClr>
                </a:solidFill>
              </a:defRPr>
            </a:lvl1pPr>
          </a:lstStyle>
          <a:p>
            <a:fld id="{1D8BD707-D9CF-40AE-B4C6-C98DA3205C09}" type="datetimeFigureOut">
              <a:rPr lang="en-US" smtClean="0"/>
            </a:fld>
            <a:endParaRPr lang="en-US"/>
          </a:p>
        </p:txBody>
      </p:sp>
      <p:sp>
        <p:nvSpPr>
          <p:cNvPr id="5" name="Footer Placeholder 4"/>
          <p:cNvSpPr>
            <a:spLocks noGrp="1"/>
          </p:cNvSpPr>
          <p:nvPr>
            <p:ph type="ftr" sz="quarter" idx="3"/>
          </p:nvPr>
        </p:nvSpPr>
        <p:spPr>
          <a:xfrm>
            <a:off x="4167770" y="8477096"/>
            <a:ext cx="3862811" cy="486946"/>
          </a:xfrm>
          <a:prstGeom prst="rect">
            <a:avLst/>
          </a:prstGeom>
        </p:spPr>
        <p:txBody>
          <a:bodyPr vert="horz" lIns="121963" tIns="60981" rIns="121963" bIns="60981" rtlCol="0" anchor="ctr"/>
          <a:lstStyle>
            <a:lvl1pPr algn="ctr">
              <a:defRPr sz="16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42151" y="8477096"/>
            <a:ext cx="2846282" cy="486946"/>
          </a:xfrm>
          <a:prstGeom prst="rect">
            <a:avLst/>
          </a:prstGeom>
        </p:spPr>
        <p:txBody>
          <a:bodyPr vert="horz" lIns="121963" tIns="60981" rIns="121963" bIns="60981" rtlCol="0" anchor="ctr"/>
          <a:lstStyle>
            <a:lvl1pPr algn="r">
              <a:defRPr sz="1600">
                <a:solidFill>
                  <a:schemeClr val="tx1">
                    <a:tint val="75000"/>
                  </a:schemeClr>
                </a:solidFill>
              </a:defRPr>
            </a:lvl1pPr>
          </a:lstStyle>
          <a:p>
            <a:fld id="{B6F15528-21DE-4FAA-801E-634DDDAF4B2B}" type="slidenum">
              <a:rPr lang="en-US" smtClean="0"/>
            </a:fld>
            <a:endParaRPr lang="en-US"/>
          </a:p>
        </p:txBody>
      </p:sp>
      <p:sp>
        <p:nvSpPr>
          <p:cNvPr id="21" name="Text Placeholder 2"/>
          <p:cNvSpPr>
            <a:spLocks noGrp="1"/>
          </p:cNvSpPr>
          <p:nvPr>
            <p:ph type="body" idx="1"/>
          </p:nvPr>
        </p:nvSpPr>
        <p:spPr>
          <a:xfrm>
            <a:off x="609521" y="1143794"/>
            <a:ext cx="10971372" cy="5000369"/>
          </a:xfrm>
          <a:prstGeom prst="rect">
            <a:avLst/>
          </a:prstGeom>
        </p:spPr>
        <p:txBody>
          <a:bodyPr vert="horz" lIns="121917" tIns="60958" rIns="121917" bIns="6095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24" name="矩形 23"/>
          <p:cNvSpPr/>
          <p:nvPr/>
        </p:nvSpPr>
        <p:spPr>
          <a:xfrm>
            <a:off x="0" y="332656"/>
            <a:ext cx="12198350" cy="432048"/>
          </a:xfrm>
          <a:prstGeom prst="rect">
            <a:avLst/>
          </a:prstGeom>
          <a:solidFill>
            <a:srgbClr val="3A4187"/>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lvl="0" algn="ctr"/>
            <a:endParaRPr lang="zh-CN" altLang="en-US"/>
          </a:p>
        </p:txBody>
      </p:sp>
      <p:sp>
        <p:nvSpPr>
          <p:cNvPr id="25" name="矩形 24"/>
          <p:cNvSpPr/>
          <p:nvPr/>
        </p:nvSpPr>
        <p:spPr>
          <a:xfrm>
            <a:off x="0" y="764704"/>
            <a:ext cx="12198350" cy="7200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1280775" y="330107"/>
            <a:ext cx="485233" cy="485233"/>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latin typeface="微软雅黑" panose="020B0503020204020204" pitchFamily="34" charset="-122"/>
              <a:ea typeface="微软雅黑" panose="020B0503020204020204" pitchFamily="34" charset="-122"/>
            </a:endParaRPr>
          </a:p>
        </p:txBody>
      </p:sp>
      <p:sp>
        <p:nvSpPr>
          <p:cNvPr id="27" name="TextBox 15"/>
          <p:cNvSpPr txBox="1"/>
          <p:nvPr/>
        </p:nvSpPr>
        <p:spPr>
          <a:xfrm>
            <a:off x="11283362" y="442092"/>
            <a:ext cx="483393" cy="246221"/>
          </a:xfrm>
          <a:prstGeom prst="rect">
            <a:avLst/>
          </a:prstGeom>
          <a:noFill/>
        </p:spPr>
        <p:txBody>
          <a:bodyPr wrap="square" lIns="0" tIns="0" rIns="0" bIns="0" rtlCol="0">
            <a:spAutoFit/>
          </a:bodyPr>
          <a:lstStyle/>
          <a:p>
            <a:pPr algn="ctr"/>
            <a:fld id="{2EEF1883-7A0E-4F66-9932-E581691AD397}" type="slidenum">
              <a:rPr lang="zh-CN" altLang="en-US" sz="1600" smtClean="0">
                <a:solidFill>
                  <a:schemeClr val="bg1"/>
                </a:solidFill>
                <a:latin typeface="Arial Unicode MS" pitchFamily="34" charset="-122"/>
                <a:ea typeface="Arial Unicode MS" pitchFamily="34" charset="-122"/>
                <a:cs typeface="Arial Unicode MS" pitchFamily="34" charset="-122"/>
              </a:rPr>
            </a:fld>
            <a:r>
              <a:rPr lang="zh-CN" altLang="en-US" sz="1600" dirty="0">
                <a:solidFill>
                  <a:schemeClr val="bg1"/>
                </a:solidFill>
                <a:latin typeface="Arial Unicode MS" pitchFamily="34" charset="-122"/>
                <a:ea typeface="Arial Unicode MS" pitchFamily="34" charset="-122"/>
                <a:cs typeface="Arial Unicode MS" pitchFamily="34" charset="-122"/>
              </a:rPr>
              <a:t> </a:t>
            </a:r>
            <a:endParaRPr lang="zh-CN" altLang="en-US" sz="1600" b="0" dirty="0">
              <a:solidFill>
                <a:schemeClr val="bg1"/>
              </a:solidFill>
              <a:latin typeface="Arial Unicode MS" pitchFamily="34" charset="-122"/>
              <a:ea typeface="Arial Unicode MS" pitchFamily="34" charset="-122"/>
              <a:cs typeface="Arial Unicode MS" pitchFamily="34" charset="-122"/>
            </a:endParaRPr>
          </a:p>
        </p:txBody>
      </p:sp>
      <p:sp>
        <p:nvSpPr>
          <p:cNvPr id="29" name="矩形 28"/>
          <p:cNvSpPr/>
          <p:nvPr/>
        </p:nvSpPr>
        <p:spPr>
          <a:xfrm>
            <a:off x="6556375" y="332656"/>
            <a:ext cx="4869033" cy="43204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0" dirty="0">
                <a:latin typeface="微软雅黑" panose="020B0503020204020204" pitchFamily="34" charset="-122"/>
                <a:ea typeface="微软雅黑" panose="020B0503020204020204" pitchFamily="34" charset="-122"/>
              </a:rPr>
              <a:t>项目</a:t>
            </a:r>
            <a:r>
              <a:rPr lang="en-US" altLang="zh-CN" sz="1800" b="0" dirty="0">
                <a:latin typeface="微软雅黑" panose="020B0503020204020204" pitchFamily="34" charset="-122"/>
                <a:ea typeface="微软雅黑" panose="020B0503020204020204" pitchFamily="34" charset="-122"/>
              </a:rPr>
              <a:t>3</a:t>
            </a:r>
            <a:r>
              <a:rPr lang="zh-CN" altLang="en-US" sz="1800" b="0" dirty="0">
                <a:latin typeface="微软雅黑" panose="020B0503020204020204" pitchFamily="34" charset="-122"/>
                <a:ea typeface="微软雅黑" panose="020B0503020204020204" pitchFamily="34" charset="-122"/>
              </a:rPr>
              <a:t>管理统信</a:t>
            </a:r>
            <a:r>
              <a:rPr lang="en-US" altLang="zh-CN" sz="1800" b="0" dirty="0">
                <a:latin typeface="微软雅黑" panose="020B0503020204020204" pitchFamily="34" charset="-122"/>
                <a:ea typeface="微软雅黑" panose="020B0503020204020204" pitchFamily="34" charset="-122"/>
              </a:rPr>
              <a:t>UOS V20</a:t>
            </a:r>
            <a:r>
              <a:rPr lang="zh-CN" altLang="en-US" sz="1800" b="0" dirty="0">
                <a:latin typeface="微软雅黑" panose="020B0503020204020204" pitchFamily="34" charset="-122"/>
                <a:ea typeface="微软雅黑" panose="020B0503020204020204" pitchFamily="34" charset="-122"/>
              </a:rPr>
              <a:t>服务器的用户和组</a:t>
            </a:r>
            <a:endParaRPr lang="zh-CN" altLang="en-US" sz="1800" b="0" dirty="0">
              <a:latin typeface="微软雅黑" panose="020B0503020204020204" pitchFamily="34" charset="-122"/>
              <a:ea typeface="微软雅黑" panose="020B0503020204020204" pitchFamily="34" charset="-122"/>
            </a:endParaRPr>
          </a:p>
        </p:txBody>
      </p:sp>
      <p:sp>
        <p:nvSpPr>
          <p:cNvPr id="20" name="Title Placeholder 1"/>
          <p:cNvSpPr>
            <a:spLocks noGrp="1"/>
          </p:cNvSpPr>
          <p:nvPr>
            <p:ph type="title"/>
          </p:nvPr>
        </p:nvSpPr>
        <p:spPr>
          <a:xfrm>
            <a:off x="772942" y="362834"/>
            <a:ext cx="5305686" cy="399960"/>
          </a:xfrm>
          <a:prstGeom prst="rect">
            <a:avLst/>
          </a:prstGeom>
        </p:spPr>
        <p:txBody>
          <a:bodyPr vert="horz" lIns="121917" tIns="60958" rIns="121917" bIns="60958" rtlCol="0" anchor="ctr">
            <a:noAutofit/>
          </a:bodyPr>
          <a:lstStyle/>
          <a:p>
            <a:r>
              <a:rPr lang="en-US" dirty="0"/>
              <a:t>Click to edit Master title style</a:t>
            </a:r>
            <a:endParaRPr lang="en-US" dirty="0"/>
          </a:p>
        </p:txBody>
      </p:sp>
      <p:sp>
        <p:nvSpPr>
          <p:cNvPr id="40" name="等腰三角形 39">
            <a:hlinkClick r:id="" action="ppaction://hlinkshowjump?jump=previousslide"/>
          </p:cNvPr>
          <p:cNvSpPr/>
          <p:nvPr/>
        </p:nvSpPr>
        <p:spPr>
          <a:xfrm rot="5400000" flipH="1">
            <a:off x="3854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1" name="等腰三角形 40">
            <a:hlinkClick r:id="" action="ppaction://hlinkshowjump?jump=previousslide"/>
          </p:cNvPr>
          <p:cNvSpPr/>
          <p:nvPr/>
        </p:nvSpPr>
        <p:spPr>
          <a:xfrm rot="5400000" flipH="1">
            <a:off x="5251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2" name="等腰三角形 41">
            <a:hlinkClick r:id="" action="ppaction://hlinkshowjump?jump=previousslide"/>
          </p:cNvPr>
          <p:cNvSpPr/>
          <p:nvPr/>
        </p:nvSpPr>
        <p:spPr>
          <a:xfrm rot="5400000" flipH="1">
            <a:off x="65846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1219200" rtl="0" eaLnBrk="1" latinLnBrk="0" hangingPunct="1">
        <a:spcBef>
          <a:spcPct val="0"/>
        </a:spcBef>
        <a:buNone/>
        <a:defRPr sz="2200" kern="1200">
          <a:solidFill>
            <a:schemeClr val="bg1"/>
          </a:solidFill>
          <a:latin typeface="+mj-lt"/>
          <a:ea typeface="+mj-ea"/>
          <a:cs typeface="+mj-cs"/>
        </a:defRPr>
      </a:lvl1pPr>
    </p:titleStyle>
    <p:body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lumMod val="75000"/>
              <a:lumOff val="25000"/>
            </a:schemeClr>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835"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9270" algn="l" defTabSz="1219200" rtl="0" eaLnBrk="1" latinLnBrk="0" hangingPunct="1">
        <a:defRPr sz="2400" kern="1200">
          <a:solidFill>
            <a:schemeClr val="tx1"/>
          </a:solidFill>
          <a:latin typeface="+mn-lt"/>
          <a:ea typeface="+mn-ea"/>
          <a:cs typeface="+mn-cs"/>
        </a:defRPr>
      </a:lvl6pPr>
      <a:lvl7pPr marL="3658870" algn="l" defTabSz="1219200" rtl="0" eaLnBrk="1" latinLnBrk="0" hangingPunct="1">
        <a:defRPr sz="2400" kern="1200">
          <a:solidFill>
            <a:schemeClr val="tx1"/>
          </a:solidFill>
          <a:latin typeface="+mn-lt"/>
          <a:ea typeface="+mn-ea"/>
          <a:cs typeface="+mn-cs"/>
        </a:defRPr>
      </a:lvl7pPr>
      <a:lvl8pPr marL="4268470" algn="l" defTabSz="1219200" rtl="0" eaLnBrk="1" latinLnBrk="0" hangingPunct="1">
        <a:defRPr sz="2400" kern="1200">
          <a:solidFill>
            <a:schemeClr val="tx1"/>
          </a:solidFill>
          <a:latin typeface="+mn-lt"/>
          <a:ea typeface="+mn-ea"/>
          <a:cs typeface="+mn-cs"/>
        </a:defRPr>
      </a:lvl8pPr>
      <a:lvl9pPr marL="4878705" algn="l" defTabSz="121920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09917" y="8477096"/>
            <a:ext cx="2846282" cy="486946"/>
          </a:xfrm>
          <a:prstGeom prst="rect">
            <a:avLst/>
          </a:prstGeom>
        </p:spPr>
        <p:txBody>
          <a:bodyPr vert="horz" lIns="121963" tIns="60981" rIns="121963" bIns="60981" rtlCol="0" anchor="ctr"/>
          <a:lstStyle>
            <a:lvl1pPr algn="l">
              <a:defRPr sz="1600">
                <a:solidFill>
                  <a:schemeClr val="tx1">
                    <a:tint val="75000"/>
                  </a:schemeClr>
                </a:solidFill>
              </a:defRPr>
            </a:lvl1pPr>
          </a:lstStyle>
          <a:p>
            <a:fld id="{1D8BD707-D9CF-40AE-B4C6-C98DA3205C09}" type="datetimeFigureOut">
              <a:rPr lang="en-US" smtClean="0"/>
            </a:fld>
            <a:endParaRPr lang="en-US"/>
          </a:p>
        </p:txBody>
      </p:sp>
      <p:sp>
        <p:nvSpPr>
          <p:cNvPr id="5" name="Footer Placeholder 4"/>
          <p:cNvSpPr>
            <a:spLocks noGrp="1"/>
          </p:cNvSpPr>
          <p:nvPr>
            <p:ph type="ftr" sz="quarter" idx="3"/>
          </p:nvPr>
        </p:nvSpPr>
        <p:spPr>
          <a:xfrm>
            <a:off x="4167770" y="8477096"/>
            <a:ext cx="3862811" cy="486946"/>
          </a:xfrm>
          <a:prstGeom prst="rect">
            <a:avLst/>
          </a:prstGeom>
        </p:spPr>
        <p:txBody>
          <a:bodyPr vert="horz" lIns="121963" tIns="60981" rIns="121963" bIns="60981" rtlCol="0" anchor="ctr"/>
          <a:lstStyle>
            <a:lvl1pPr algn="ctr">
              <a:defRPr sz="16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42151" y="8477096"/>
            <a:ext cx="2846282" cy="486946"/>
          </a:xfrm>
          <a:prstGeom prst="rect">
            <a:avLst/>
          </a:prstGeom>
        </p:spPr>
        <p:txBody>
          <a:bodyPr vert="horz" lIns="121963" tIns="60981" rIns="121963" bIns="60981" rtlCol="0" anchor="ctr"/>
          <a:lstStyle>
            <a:lvl1pPr algn="r">
              <a:defRPr sz="1600">
                <a:solidFill>
                  <a:schemeClr val="tx1">
                    <a:tint val="75000"/>
                  </a:schemeClr>
                </a:solidFill>
              </a:defRPr>
            </a:lvl1pPr>
          </a:lstStyle>
          <a:p>
            <a:fld id="{B6F15528-21DE-4FAA-801E-634DDDAF4B2B}" type="slidenum">
              <a:rPr lang="en-US" smtClean="0"/>
            </a:fld>
            <a:endParaRPr lang="en-US"/>
          </a:p>
        </p:txBody>
      </p:sp>
      <p:sp>
        <p:nvSpPr>
          <p:cNvPr id="21" name="Text Placeholder 2"/>
          <p:cNvSpPr>
            <a:spLocks noGrp="1"/>
          </p:cNvSpPr>
          <p:nvPr>
            <p:ph type="body" idx="1"/>
          </p:nvPr>
        </p:nvSpPr>
        <p:spPr>
          <a:xfrm>
            <a:off x="609521" y="1143794"/>
            <a:ext cx="10971372" cy="5000369"/>
          </a:xfrm>
          <a:prstGeom prst="rect">
            <a:avLst/>
          </a:prstGeom>
        </p:spPr>
        <p:txBody>
          <a:bodyPr vert="horz" lIns="121917" tIns="60958" rIns="121917" bIns="6095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24" name="矩形 23"/>
          <p:cNvSpPr/>
          <p:nvPr/>
        </p:nvSpPr>
        <p:spPr>
          <a:xfrm>
            <a:off x="0" y="332656"/>
            <a:ext cx="12198350" cy="432048"/>
          </a:xfrm>
          <a:prstGeom prst="rect">
            <a:avLst/>
          </a:prstGeom>
          <a:solidFill>
            <a:srgbClr val="3A4187"/>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lvl="0" algn="ctr"/>
            <a:endParaRPr lang="zh-CN" altLang="en-US"/>
          </a:p>
        </p:txBody>
      </p:sp>
      <p:sp>
        <p:nvSpPr>
          <p:cNvPr id="25" name="矩形 24"/>
          <p:cNvSpPr/>
          <p:nvPr/>
        </p:nvSpPr>
        <p:spPr>
          <a:xfrm>
            <a:off x="0" y="764704"/>
            <a:ext cx="12198350" cy="7200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1280775" y="330107"/>
            <a:ext cx="485233" cy="485233"/>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latin typeface="微软雅黑" panose="020B0503020204020204" pitchFamily="34" charset="-122"/>
              <a:ea typeface="微软雅黑" panose="020B0503020204020204" pitchFamily="34" charset="-122"/>
            </a:endParaRPr>
          </a:p>
        </p:txBody>
      </p:sp>
      <p:sp>
        <p:nvSpPr>
          <p:cNvPr id="27" name="TextBox 15"/>
          <p:cNvSpPr txBox="1"/>
          <p:nvPr/>
        </p:nvSpPr>
        <p:spPr>
          <a:xfrm>
            <a:off x="11283362" y="442092"/>
            <a:ext cx="483393" cy="246221"/>
          </a:xfrm>
          <a:prstGeom prst="rect">
            <a:avLst/>
          </a:prstGeom>
          <a:noFill/>
        </p:spPr>
        <p:txBody>
          <a:bodyPr wrap="square" lIns="0" tIns="0" rIns="0" bIns="0" rtlCol="0">
            <a:spAutoFit/>
          </a:bodyPr>
          <a:lstStyle/>
          <a:p>
            <a:pPr algn="ctr"/>
            <a:fld id="{2EEF1883-7A0E-4F66-9932-E581691AD397}" type="slidenum">
              <a:rPr lang="zh-CN" altLang="en-US" sz="1600" smtClean="0">
                <a:solidFill>
                  <a:schemeClr val="bg1"/>
                </a:solidFill>
                <a:latin typeface="Arial Unicode MS" pitchFamily="34" charset="-122"/>
                <a:ea typeface="Arial Unicode MS" pitchFamily="34" charset="-122"/>
                <a:cs typeface="Arial Unicode MS" pitchFamily="34" charset="-122"/>
              </a:rPr>
            </a:fld>
            <a:r>
              <a:rPr lang="zh-CN" altLang="en-US" sz="1600" dirty="0">
                <a:solidFill>
                  <a:schemeClr val="bg1"/>
                </a:solidFill>
                <a:latin typeface="Arial Unicode MS" pitchFamily="34" charset="-122"/>
                <a:ea typeface="Arial Unicode MS" pitchFamily="34" charset="-122"/>
                <a:cs typeface="Arial Unicode MS" pitchFamily="34" charset="-122"/>
              </a:rPr>
              <a:t> </a:t>
            </a:r>
            <a:endParaRPr lang="zh-CN" altLang="en-US" sz="1600" b="0" dirty="0">
              <a:solidFill>
                <a:schemeClr val="bg1"/>
              </a:solidFill>
              <a:latin typeface="Arial Unicode MS" pitchFamily="34" charset="-122"/>
              <a:ea typeface="Arial Unicode MS" pitchFamily="34" charset="-122"/>
              <a:cs typeface="Arial Unicode MS" pitchFamily="34" charset="-122"/>
            </a:endParaRPr>
          </a:p>
        </p:txBody>
      </p:sp>
      <p:sp>
        <p:nvSpPr>
          <p:cNvPr id="29" name="矩形 28"/>
          <p:cNvSpPr/>
          <p:nvPr/>
        </p:nvSpPr>
        <p:spPr>
          <a:xfrm>
            <a:off x="7013575" y="332656"/>
            <a:ext cx="3744672" cy="43204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0" dirty="0">
                <a:latin typeface="微软雅黑" panose="020B0503020204020204" pitchFamily="34" charset="-122"/>
                <a:ea typeface="微软雅黑" panose="020B0503020204020204" pitchFamily="34" charset="-122"/>
              </a:rPr>
              <a:t>第</a:t>
            </a:r>
            <a:r>
              <a:rPr lang="en-US" altLang="zh-CN" sz="1800" b="0" dirty="0">
                <a:latin typeface="微软雅黑" panose="020B0503020204020204" pitchFamily="34" charset="-122"/>
                <a:ea typeface="微软雅黑" panose="020B0503020204020204" pitchFamily="34" charset="-122"/>
              </a:rPr>
              <a:t>2</a:t>
            </a:r>
            <a:r>
              <a:rPr lang="zh-CN" altLang="en-US" sz="1800" b="0" dirty="0">
                <a:latin typeface="微软雅黑" panose="020B0503020204020204" pitchFamily="34" charset="-122"/>
                <a:ea typeface="微软雅黑" panose="020B0503020204020204" pitchFamily="34" charset="-122"/>
              </a:rPr>
              <a:t>章 </a:t>
            </a:r>
            <a:r>
              <a:rPr lang="en-US" altLang="zh-CN" sz="1800" b="0" dirty="0">
                <a:latin typeface="微软雅黑" panose="020B0503020204020204" pitchFamily="34" charset="-122"/>
                <a:ea typeface="微软雅黑" panose="020B0503020204020204" pitchFamily="34" charset="-122"/>
              </a:rPr>
              <a:t>Linux</a:t>
            </a:r>
            <a:r>
              <a:rPr lang="zh-CN" altLang="en-US" sz="1800" b="0" dirty="0">
                <a:latin typeface="微软雅黑" panose="020B0503020204020204" pitchFamily="34" charset="-122"/>
                <a:ea typeface="微软雅黑" panose="020B0503020204020204" pitchFamily="34" charset="-122"/>
              </a:rPr>
              <a:t>常用命令与</a:t>
            </a:r>
            <a:r>
              <a:rPr lang="en-US" altLang="zh-CN" sz="1800" b="0" dirty="0">
                <a:latin typeface="微软雅黑" panose="020B0503020204020204" pitchFamily="34" charset="-122"/>
                <a:ea typeface="微软雅黑" panose="020B0503020204020204" pitchFamily="34" charset="-122"/>
              </a:rPr>
              <a:t>vim</a:t>
            </a:r>
            <a:endParaRPr lang="zh-CN" altLang="en-US" sz="1800" b="0" dirty="0">
              <a:latin typeface="微软雅黑" panose="020B0503020204020204" pitchFamily="34" charset="-122"/>
              <a:ea typeface="微软雅黑" panose="020B0503020204020204" pitchFamily="34" charset="-122"/>
            </a:endParaRPr>
          </a:p>
        </p:txBody>
      </p:sp>
      <p:sp>
        <p:nvSpPr>
          <p:cNvPr id="20" name="Title Placeholder 1"/>
          <p:cNvSpPr>
            <a:spLocks noGrp="1"/>
          </p:cNvSpPr>
          <p:nvPr>
            <p:ph type="title"/>
          </p:nvPr>
        </p:nvSpPr>
        <p:spPr>
          <a:xfrm>
            <a:off x="772942" y="362834"/>
            <a:ext cx="5305686" cy="399960"/>
          </a:xfrm>
          <a:prstGeom prst="rect">
            <a:avLst/>
          </a:prstGeom>
        </p:spPr>
        <p:txBody>
          <a:bodyPr vert="horz" lIns="121917" tIns="60958" rIns="121917" bIns="60958" rtlCol="0" anchor="ctr">
            <a:noAutofit/>
          </a:bodyPr>
          <a:lstStyle/>
          <a:p>
            <a:r>
              <a:rPr lang="en-US" dirty="0"/>
              <a:t>Click to edit Master title style</a:t>
            </a:r>
            <a:endParaRPr lang="en-US" dirty="0"/>
          </a:p>
        </p:txBody>
      </p:sp>
      <p:sp>
        <p:nvSpPr>
          <p:cNvPr id="40" name="等腰三角形 39">
            <a:hlinkClick r:id="" action="ppaction://hlinkshowjump?jump=previousslide"/>
          </p:cNvPr>
          <p:cNvSpPr/>
          <p:nvPr/>
        </p:nvSpPr>
        <p:spPr>
          <a:xfrm rot="5400000" flipH="1">
            <a:off x="3854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1" name="等腰三角形 40">
            <a:hlinkClick r:id="" action="ppaction://hlinkshowjump?jump=previousslide"/>
          </p:cNvPr>
          <p:cNvSpPr/>
          <p:nvPr/>
        </p:nvSpPr>
        <p:spPr>
          <a:xfrm rot="5400000" flipH="1">
            <a:off x="5251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2" name="等腰三角形 41">
            <a:hlinkClick r:id="" action="ppaction://hlinkshowjump?jump=previousslide"/>
          </p:cNvPr>
          <p:cNvSpPr/>
          <p:nvPr/>
        </p:nvSpPr>
        <p:spPr>
          <a:xfrm rot="5400000" flipH="1">
            <a:off x="65846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1219200" rtl="0" eaLnBrk="1" latinLnBrk="0" hangingPunct="1">
        <a:spcBef>
          <a:spcPct val="0"/>
        </a:spcBef>
        <a:buNone/>
        <a:defRPr sz="2200" kern="1200">
          <a:solidFill>
            <a:schemeClr val="bg1"/>
          </a:solidFill>
          <a:latin typeface="+mj-lt"/>
          <a:ea typeface="+mj-ea"/>
          <a:cs typeface="+mj-cs"/>
        </a:defRPr>
      </a:lvl1pPr>
    </p:titleStyle>
    <p:body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lumMod val="75000"/>
              <a:lumOff val="25000"/>
            </a:schemeClr>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835"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9270" algn="l" defTabSz="1219200" rtl="0" eaLnBrk="1" latinLnBrk="0" hangingPunct="1">
        <a:defRPr sz="2400" kern="1200">
          <a:solidFill>
            <a:schemeClr val="tx1"/>
          </a:solidFill>
          <a:latin typeface="+mn-lt"/>
          <a:ea typeface="+mn-ea"/>
          <a:cs typeface="+mn-cs"/>
        </a:defRPr>
      </a:lvl6pPr>
      <a:lvl7pPr marL="3658870" algn="l" defTabSz="1219200" rtl="0" eaLnBrk="1" latinLnBrk="0" hangingPunct="1">
        <a:defRPr sz="2400" kern="1200">
          <a:solidFill>
            <a:schemeClr val="tx1"/>
          </a:solidFill>
          <a:latin typeface="+mn-lt"/>
          <a:ea typeface="+mn-ea"/>
          <a:cs typeface="+mn-cs"/>
        </a:defRPr>
      </a:lvl7pPr>
      <a:lvl8pPr marL="4268470" algn="l" defTabSz="1219200" rtl="0" eaLnBrk="1" latinLnBrk="0" hangingPunct="1">
        <a:defRPr sz="2400" kern="1200">
          <a:solidFill>
            <a:schemeClr val="tx1"/>
          </a:solidFill>
          <a:latin typeface="+mn-lt"/>
          <a:ea typeface="+mn-ea"/>
          <a:cs typeface="+mn-cs"/>
        </a:defRPr>
      </a:lvl8pPr>
      <a:lvl9pPr marL="4878705"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3.xml"/><Relationship Id="rId2" Type="http://schemas.openxmlformats.org/officeDocument/2006/relationships/image" Target="../media/image3.emf"/><Relationship Id="rId1" Type="http://schemas.openxmlformats.org/officeDocument/2006/relationships/package" Target="../embeddings/Document1.docx"/></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5.png"/><Relationship Id="rId1" Type="http://schemas.openxmlformats.org/officeDocument/2006/relationships/image" Target="../media/image4.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8350" cy="6859588"/>
          </a:xfrm>
          <a:prstGeom prst="rect">
            <a:avLst/>
          </a:prstGeom>
        </p:spPr>
      </p:pic>
      <p:sp>
        <p:nvSpPr>
          <p:cNvPr id="16" name="TextBox 15"/>
          <p:cNvSpPr txBox="1"/>
          <p:nvPr/>
        </p:nvSpPr>
        <p:spPr>
          <a:xfrm>
            <a:off x="1325880" y="2972234"/>
            <a:ext cx="10591800" cy="490855"/>
          </a:xfrm>
          <a:prstGeom prst="rect">
            <a:avLst/>
          </a:prstGeom>
          <a:noFill/>
        </p:spPr>
        <p:txBody>
          <a:bodyPr wrap="square" lIns="121963" tIns="60981" rIns="121963" bIns="60981" rtlCol="0">
            <a:spAutoFit/>
          </a:bodyPr>
          <a:lstStyle/>
          <a:p>
            <a:pPr algn="ctr"/>
            <a:r>
              <a:rPr lang="en-US" altLang="zh-CN" dirty="0">
                <a:solidFill>
                  <a:schemeClr val="bg1"/>
                </a:solidFill>
              </a:rPr>
              <a:t>《</a:t>
            </a:r>
            <a:r>
              <a:rPr lang="zh-CN" altLang="en-US" dirty="0">
                <a:solidFill>
                  <a:schemeClr val="bg1"/>
                </a:solidFill>
              </a:rPr>
              <a:t>服务器配置与管理项目教程（微课版）</a:t>
            </a:r>
            <a:r>
              <a:rPr lang="en-US" altLang="zh-CN" dirty="0">
                <a:solidFill>
                  <a:schemeClr val="bg1"/>
                </a:solidFill>
              </a:rPr>
              <a:t>(</a:t>
            </a:r>
            <a:r>
              <a:rPr lang="zh-CN" altLang="en-US" dirty="0">
                <a:solidFill>
                  <a:schemeClr val="bg1"/>
                </a:solidFill>
              </a:rPr>
              <a:t>统信</a:t>
            </a:r>
            <a:r>
              <a:rPr lang="en-US" altLang="zh-CN" dirty="0">
                <a:solidFill>
                  <a:schemeClr val="bg1"/>
                </a:solidFill>
              </a:rPr>
              <a:t>UOS V20</a:t>
            </a:r>
            <a:r>
              <a:rPr lang="zh-CN" altLang="en-US" dirty="0">
                <a:solidFill>
                  <a:schemeClr val="bg1"/>
                </a:solidFill>
              </a:rPr>
              <a:t>）</a:t>
            </a:r>
            <a:r>
              <a:rPr lang="en-US" altLang="zh-CN" dirty="0">
                <a:solidFill>
                  <a:schemeClr val="bg1"/>
                </a:solidFill>
              </a:rPr>
              <a:t>》</a:t>
            </a:r>
            <a:endParaRPr lang="zh-CN" altLang="en-US" dirty="0">
              <a:solidFill>
                <a:schemeClr val="bg1"/>
              </a:solidFill>
            </a:endParaRPr>
          </a:p>
        </p:txBody>
      </p:sp>
      <p:sp>
        <p:nvSpPr>
          <p:cNvPr id="18" name="TextBox 17"/>
          <p:cNvSpPr txBox="1"/>
          <p:nvPr/>
        </p:nvSpPr>
        <p:spPr>
          <a:xfrm>
            <a:off x="3051175" y="1116654"/>
            <a:ext cx="1812810" cy="861974"/>
          </a:xfrm>
          <a:prstGeom prst="rect">
            <a:avLst/>
          </a:prstGeom>
          <a:solidFill>
            <a:srgbClr val="28A7E1"/>
          </a:solidFill>
        </p:spPr>
        <p:txBody>
          <a:bodyPr wrap="square" lIns="121963" tIns="60981" rIns="121963" bIns="60981" rtlCol="0">
            <a:spAutoFit/>
          </a:bodyPr>
          <a:lstStyle/>
          <a:p>
            <a:r>
              <a:rPr lang="zh-CN" altLang="en-US" sz="4800" dirty="0">
                <a:solidFill>
                  <a:schemeClr val="bg1"/>
                </a:solidFill>
              </a:rPr>
              <a:t>项目</a:t>
            </a:r>
            <a:r>
              <a:rPr lang="en-US" altLang="zh-CN" sz="4800" dirty="0">
                <a:solidFill>
                  <a:schemeClr val="bg1"/>
                </a:solidFill>
              </a:rPr>
              <a:t>3</a:t>
            </a:r>
            <a:r>
              <a:rPr lang="zh-CN" altLang="en-US" sz="4800" dirty="0">
                <a:solidFill>
                  <a:schemeClr val="bg1"/>
                </a:solidFill>
              </a:rPr>
              <a:t> </a:t>
            </a:r>
            <a:endParaRPr lang="zh-CN" altLang="en-US" sz="4800" dirty="0">
              <a:solidFill>
                <a:schemeClr val="bg1"/>
              </a:solidFill>
            </a:endParaRPr>
          </a:p>
        </p:txBody>
      </p:sp>
      <p:sp>
        <p:nvSpPr>
          <p:cNvPr id="19" name="TextBox 18"/>
          <p:cNvSpPr txBox="1"/>
          <p:nvPr/>
        </p:nvSpPr>
        <p:spPr>
          <a:xfrm>
            <a:off x="4956175" y="1368889"/>
            <a:ext cx="6858000" cy="615596"/>
          </a:xfrm>
          <a:prstGeom prst="rect">
            <a:avLst/>
          </a:prstGeom>
          <a:noFill/>
        </p:spPr>
        <p:txBody>
          <a:bodyPr wrap="square" lIns="121963" tIns="60981" rIns="121963" bIns="60981" rtlCol="0">
            <a:spAutoFit/>
          </a:bodyPr>
          <a:lstStyle/>
          <a:p>
            <a:r>
              <a:rPr lang="zh-CN" altLang="en-US" sz="3200" b="1" dirty="0">
                <a:solidFill>
                  <a:schemeClr val="bg1"/>
                </a:solidFill>
              </a:rPr>
              <a:t>管理统信</a:t>
            </a:r>
            <a:r>
              <a:rPr lang="en-US" altLang="zh-CN" sz="3200" b="1" dirty="0">
                <a:solidFill>
                  <a:schemeClr val="bg1"/>
                </a:solidFill>
              </a:rPr>
              <a:t>UOS V20</a:t>
            </a:r>
            <a:r>
              <a:rPr lang="zh-CN" altLang="en-US" sz="3200" b="1" dirty="0">
                <a:solidFill>
                  <a:schemeClr val="bg1"/>
                </a:solidFill>
              </a:rPr>
              <a:t>服务器的用户和组</a:t>
            </a:r>
            <a:endParaRPr lang="zh-CN" altLang="en-US" sz="3200" b="1" dirty="0">
              <a:solidFill>
                <a:schemeClr val="bg1"/>
              </a:solidFill>
            </a:endParaRPr>
          </a:p>
        </p:txBody>
      </p:sp>
      <p:sp>
        <p:nvSpPr>
          <p:cNvPr id="20" name="TextBox 19"/>
          <p:cNvSpPr txBox="1"/>
          <p:nvPr/>
        </p:nvSpPr>
        <p:spPr>
          <a:xfrm>
            <a:off x="3508375" y="3927837"/>
            <a:ext cx="5616640" cy="490855"/>
          </a:xfrm>
          <a:prstGeom prst="rect">
            <a:avLst/>
          </a:prstGeom>
          <a:noFill/>
        </p:spPr>
        <p:txBody>
          <a:bodyPr wrap="square" lIns="121963" tIns="60981" rIns="121963" bIns="60981" rtlCol="0">
            <a:spAutoFit/>
          </a:bodyPr>
          <a:lstStyle/>
          <a:p>
            <a:pPr algn="ctr"/>
            <a:r>
              <a:rPr lang="zh-CN" altLang="en-US" dirty="0">
                <a:solidFill>
                  <a:srgbClr val="28A7E1"/>
                </a:solidFill>
              </a:rPr>
              <a:t>清华大学出版社</a:t>
            </a:r>
            <a:r>
              <a:rPr lang="en-US" altLang="zh-CN" dirty="0">
                <a:solidFill>
                  <a:srgbClr val="28A7E1"/>
                </a:solidFill>
              </a:rPr>
              <a:t>|</a:t>
            </a:r>
            <a:r>
              <a:rPr lang="zh-CN" altLang="en-US" dirty="0">
                <a:solidFill>
                  <a:srgbClr val="28A7E1"/>
                </a:solidFill>
              </a:rPr>
              <a:t>杨昊龙</a:t>
            </a:r>
            <a:r>
              <a:rPr lang="en-US" altLang="zh-CN" dirty="0">
                <a:solidFill>
                  <a:srgbClr val="28A7E1"/>
                </a:solidFill>
              </a:rPr>
              <a:t>  </a:t>
            </a:r>
            <a:r>
              <a:rPr lang="zh-CN" altLang="en-US">
                <a:solidFill>
                  <a:srgbClr val="28A7E1"/>
                </a:solidFill>
              </a:rPr>
              <a:t>编著</a:t>
            </a:r>
            <a:endParaRPr lang="zh-CN" altLang="en-US" dirty="0">
              <a:solidFill>
                <a:srgbClr val="28A7E1"/>
              </a:solidFill>
            </a:endParaRPr>
          </a:p>
        </p:txBody>
      </p:sp>
      <p:sp>
        <p:nvSpPr>
          <p:cNvPr id="22" name="矩形 21"/>
          <p:cNvSpPr/>
          <p:nvPr/>
        </p:nvSpPr>
        <p:spPr>
          <a:xfrm>
            <a:off x="2258147" y="2210312"/>
            <a:ext cx="7682056" cy="60973"/>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spcCol="0" rtlCol="0" anchor="ctr"/>
          <a:lstStyle/>
          <a:p>
            <a:pPr algn="ctr"/>
            <a:endParaRPr lang="zh-CN" altLang="en-US"/>
          </a:p>
        </p:txBody>
      </p:sp>
      <p:sp>
        <p:nvSpPr>
          <p:cNvPr id="26" name="矩形 25"/>
          <p:cNvSpPr/>
          <p:nvPr/>
        </p:nvSpPr>
        <p:spPr>
          <a:xfrm>
            <a:off x="2258147" y="4511821"/>
            <a:ext cx="7682056" cy="60973"/>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spcCol="0" rtlCol="0" anchor="ctr"/>
          <a:lstStyle/>
          <a:p>
            <a:pPr algn="ctr"/>
            <a:endParaRPr lang="zh-CN" altLang="en-US"/>
          </a:p>
        </p:txBody>
      </p:sp>
    </p:spTree>
  </p:cSld>
  <p:clrMapOvr>
    <a:masterClrMapping/>
  </p:clrMapOvr>
  <p:transition spd="slow">
    <p:wheel spokes="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17576" y="1570517"/>
            <a:ext cx="10363200" cy="4192943"/>
          </a:xfrm>
          <a:prstGeom prst="rect">
            <a:avLst/>
          </a:prstGeom>
          <a:noFill/>
        </p:spPr>
        <p:txBody>
          <a:bodyPr wrap="square" rtlCol="0" anchor="t">
            <a:spAutoFit/>
          </a:bodyPr>
          <a:lstStyle/>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用户账户信息和组信息分别存储在用户账户文件和组文件中。</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用</a:t>
            </a:r>
            <a:r>
              <a:rPr lang="en-US" altLang="zh-CN" sz="2000" dirty="0">
                <a:solidFill>
                  <a:srgbClr val="4C6062"/>
                </a:solidFill>
                <a:latin typeface="微软雅黑" panose="020B0503020204020204" pitchFamily="34" charset="-122"/>
                <a:ea typeface="微软雅黑" panose="020B0503020204020204" pitchFamily="34" charset="-122"/>
              </a:rPr>
              <a:t>vim</a:t>
            </a:r>
            <a:r>
              <a:rPr lang="zh-CN" altLang="en-US" sz="2000" dirty="0">
                <a:solidFill>
                  <a:srgbClr val="4C6062"/>
                </a:solidFill>
                <a:latin typeface="微软雅黑" panose="020B0503020204020204" pitchFamily="34" charset="-122"/>
                <a:ea typeface="微软雅黑" panose="020B0503020204020204" pitchFamily="34" charset="-122"/>
              </a:rPr>
              <a:t>编辑器（或者使用</a:t>
            </a:r>
            <a:r>
              <a:rPr lang="en-US" altLang="zh-CN" sz="2000" dirty="0">
                <a:solidFill>
                  <a:srgbClr val="4C6062"/>
                </a:solidFill>
                <a:latin typeface="微软雅黑" panose="020B0503020204020204" pitchFamily="34" charset="-122"/>
                <a:ea typeface="微软雅黑" panose="020B0503020204020204" pitchFamily="34" charset="-122"/>
              </a:rPr>
              <a:t>cat  /</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/passwd</a:t>
            </a:r>
            <a:r>
              <a:rPr lang="zh-CN" altLang="en-US" sz="2000" dirty="0">
                <a:solidFill>
                  <a:srgbClr val="4C6062"/>
                </a:solidFill>
                <a:latin typeface="微软雅黑" panose="020B0503020204020204" pitchFamily="34" charset="-122"/>
                <a:ea typeface="微软雅黑" panose="020B0503020204020204" pitchFamily="34" charset="-122"/>
              </a:rPr>
              <a:t>）打开</a:t>
            </a:r>
            <a:r>
              <a:rPr lang="en-US" altLang="zh-CN" sz="2000" dirty="0">
                <a:solidFill>
                  <a:srgbClr val="4C6062"/>
                </a:solidFill>
                <a:latin typeface="微软雅黑" panose="020B0503020204020204" pitchFamily="34" charset="-122"/>
                <a:ea typeface="微软雅黑" panose="020B0503020204020204" pitchFamily="34" charset="-122"/>
              </a:rPr>
              <a:t>passwd</a:t>
            </a:r>
            <a:r>
              <a:rPr lang="zh-CN" altLang="en-US" sz="2000" dirty="0">
                <a:solidFill>
                  <a:srgbClr val="4C6062"/>
                </a:solidFill>
                <a:latin typeface="微软雅黑" panose="020B0503020204020204" pitchFamily="34" charset="-122"/>
                <a:ea typeface="微软雅黑" panose="020B0503020204020204" pitchFamily="34" charset="-122"/>
              </a:rPr>
              <a:t>文件，内容格式如下：</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root:x:0:0:root:/root:/bin/bash</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bin:x:1:1:bin:/bin:/</a:t>
            </a:r>
            <a:r>
              <a:rPr lang="en-US" altLang="zh-CN" sz="2000" dirty="0" err="1">
                <a:solidFill>
                  <a:srgbClr val="4C6062"/>
                </a:solidFill>
                <a:latin typeface="微软雅黑" panose="020B0503020204020204" pitchFamily="34" charset="-122"/>
                <a:ea typeface="微软雅黑" panose="020B0503020204020204" pitchFamily="34" charset="-122"/>
              </a:rPr>
              <a:t>sbin</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nologin</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bobby:x:1002:1002::/home/bobby:/bin/bash</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user1:x:1003:1003::/home/user1:/bin/bash</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user2:x:1004:1004::/home/user2:/bin/bash</a:t>
            </a:r>
            <a:endParaRPr lang="en-US" altLang="zh-CN" sz="2000" dirty="0">
              <a:solidFill>
                <a:srgbClr val="4C6062"/>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1"/>
          <a:stretch>
            <a:fillRect/>
          </a:stretch>
        </p:blipFill>
        <p:spPr>
          <a:xfrm>
            <a:off x="919939" y="2972594"/>
            <a:ext cx="10360835" cy="2836589"/>
          </a:xfrm>
          <a:prstGeom prst="rect">
            <a:avLst/>
          </a:prstGeom>
        </p:spPr>
      </p:pic>
      <p:sp>
        <p:nvSpPr>
          <p:cNvPr id="4" name="标题 3"/>
          <p:cNvSpPr>
            <a:spLocks noGrp="1"/>
          </p:cNvSpPr>
          <p:nvPr>
            <p:ph type="title"/>
          </p:nvPr>
        </p:nvSpPr>
        <p:spPr/>
        <p:txBody>
          <a:bodyPr/>
          <a:lstStyle/>
          <a:p>
            <a:r>
              <a:rPr lang="zh-CN" altLang="en-US" dirty="0"/>
              <a:t>一、</a:t>
            </a:r>
            <a:r>
              <a:rPr lang="zh-CN" altLang="en-US" dirty="0">
                <a:latin typeface="Microsoft YaHei UI" panose="020B0503020204020204" pitchFamily="18" charset="-122"/>
                <a:cs typeface="Microsoft YaHei UI" panose="020B0503020204020204" pitchFamily="18" charset="-122"/>
                <a:sym typeface="+mn-ea"/>
              </a:rPr>
              <a:t>项目知识准备</a:t>
            </a:r>
            <a:endParaRPr lang="zh-CN" altLang="en-US" dirty="0"/>
          </a:p>
        </p:txBody>
      </p:sp>
      <p:sp>
        <p:nvSpPr>
          <p:cNvPr id="6" name="内容占位符 5"/>
          <p:cNvSpPr>
            <a:spLocks noGrp="1"/>
          </p:cNvSpPr>
          <p:nvPr>
            <p:ph idx="13"/>
          </p:nvPr>
        </p:nvSpPr>
        <p:spPr/>
        <p:txBody>
          <a:bodyPr>
            <a:noAutofit/>
          </a:bodyPr>
          <a:lstStyle/>
          <a:p>
            <a:r>
              <a:rPr lang="zh-CN" altLang="en-US" dirty="0"/>
              <a:t>理解用户账户文件</a:t>
            </a:r>
            <a:endParaRPr lang="zh-CN" altLang="en-US"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633075" cy="1123950"/>
            <a:chOff x="1325" y="8641"/>
            <a:chExt cx="16745" cy="1770"/>
          </a:xfrm>
        </p:grpSpPr>
        <p:sp>
          <p:nvSpPr>
            <p:cNvPr id="38" name="矩形 37"/>
            <p:cNvSpPr/>
            <p:nvPr/>
          </p:nvSpPr>
          <p:spPr>
            <a:xfrm flipV="1">
              <a:off x="3438" y="10004"/>
              <a:ext cx="14632" cy="1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p:transition spd="slow">
    <p:push/>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17576" y="1570517"/>
            <a:ext cx="10363200" cy="5271058"/>
          </a:xfrm>
          <a:prstGeom prst="rect">
            <a:avLst/>
          </a:prstGeom>
          <a:noFill/>
        </p:spPr>
        <p:txBody>
          <a:bodyPr wrap="square" rtlCol="0" anchor="t">
            <a:spAutoFit/>
          </a:bodyPr>
          <a:lstStyle/>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用户账户信息和组信息分别存储在用户账户文件和组文件中。</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/shadow</a:t>
            </a:r>
            <a:r>
              <a:rPr lang="zh-CN" altLang="en-US" sz="2000" dirty="0">
                <a:solidFill>
                  <a:srgbClr val="4C6062"/>
                </a:solidFill>
                <a:latin typeface="微软雅黑" panose="020B0503020204020204" pitchFamily="34" charset="-122"/>
                <a:ea typeface="微软雅黑" panose="020B0503020204020204" pitchFamily="34" charset="-122"/>
              </a:rPr>
              <a:t>文件</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由于所有用户对</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/passwd</a:t>
            </a:r>
            <a:r>
              <a:rPr lang="zh-CN" altLang="en-US" sz="2000" dirty="0">
                <a:solidFill>
                  <a:srgbClr val="4C6062"/>
                </a:solidFill>
                <a:latin typeface="微软雅黑" panose="020B0503020204020204" pitchFamily="34" charset="-122"/>
                <a:ea typeface="微软雅黑" panose="020B0503020204020204" pitchFamily="34" charset="-122"/>
              </a:rPr>
              <a:t>文件均有读取权限，为了增强系统的安全性，用户经过加密之后的口令都存放在</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/shadow</a:t>
            </a:r>
            <a:r>
              <a:rPr lang="zh-CN" altLang="en-US" sz="2000" dirty="0">
                <a:solidFill>
                  <a:srgbClr val="4C6062"/>
                </a:solidFill>
                <a:latin typeface="微软雅黑" panose="020B0503020204020204" pitchFamily="34" charset="-122"/>
                <a:ea typeface="微软雅黑" panose="020B0503020204020204" pitchFamily="34" charset="-122"/>
              </a:rPr>
              <a:t>文件中。</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/shadow</a:t>
            </a:r>
            <a:r>
              <a:rPr lang="zh-CN" altLang="en-US" sz="2000" dirty="0">
                <a:solidFill>
                  <a:srgbClr val="4C6062"/>
                </a:solidFill>
                <a:latin typeface="微软雅黑" panose="020B0503020204020204" pitchFamily="34" charset="-122"/>
                <a:ea typeface="微软雅黑" panose="020B0503020204020204" pitchFamily="34" charset="-122"/>
              </a:rPr>
              <a:t>文件只对</a:t>
            </a:r>
            <a:r>
              <a:rPr lang="en-US" altLang="zh-CN" sz="2000" dirty="0">
                <a:solidFill>
                  <a:srgbClr val="4C6062"/>
                </a:solidFill>
                <a:latin typeface="微软雅黑" panose="020B0503020204020204" pitchFamily="34" charset="-122"/>
                <a:ea typeface="微软雅黑" panose="020B0503020204020204" pitchFamily="34" charset="-122"/>
              </a:rPr>
              <a:t>root</a:t>
            </a:r>
            <a:r>
              <a:rPr lang="zh-CN" altLang="en-US" sz="2000" dirty="0">
                <a:solidFill>
                  <a:srgbClr val="4C6062"/>
                </a:solidFill>
                <a:latin typeface="微软雅黑" panose="020B0503020204020204" pitchFamily="34" charset="-122"/>
                <a:ea typeface="微软雅黑" panose="020B0503020204020204" pitchFamily="34" charset="-122"/>
              </a:rPr>
              <a:t>用户可读，</a:t>
            </a:r>
            <a:r>
              <a:rPr lang="en-US" altLang="zh-CN" sz="2000" dirty="0">
                <a:solidFill>
                  <a:srgbClr val="4C6062"/>
                </a:solidFill>
                <a:latin typeface="微软雅黑" panose="020B0503020204020204" pitchFamily="34" charset="-122"/>
                <a:ea typeface="微软雅黑" panose="020B0503020204020204" pitchFamily="34" charset="-122"/>
              </a:rPr>
              <a:t>shadow</a:t>
            </a:r>
            <a:r>
              <a:rPr lang="zh-CN" altLang="en-US" sz="2000" dirty="0">
                <a:solidFill>
                  <a:srgbClr val="4C6062"/>
                </a:solidFill>
                <a:latin typeface="微软雅黑" panose="020B0503020204020204" pitchFamily="34" charset="-122"/>
                <a:ea typeface="微软雅黑" panose="020B0503020204020204" pitchFamily="34" charset="-122"/>
              </a:rPr>
              <a:t>文件的内容形式如下</a:t>
            </a:r>
            <a:r>
              <a:rPr lang="en-US" altLang="zh-CN" sz="1400" dirty="0">
                <a:solidFill>
                  <a:srgbClr val="4C6062"/>
                </a:solidFill>
                <a:latin typeface="微软雅黑" panose="020B0503020204020204" pitchFamily="34" charset="-122"/>
                <a:ea typeface="微软雅黑" panose="020B0503020204020204" pitchFamily="34" charset="-122"/>
              </a:rPr>
              <a:t>root:$6$Dpof2C4hFI6XWBTG$yj.U8vznFz6KEdevW3sDCJ74auw8x6JlgSmDBg2GlRdnAIcuDL92q1XM7HJGHKLn3E0CjEtQNtEpldRb5bC3I/:19490:0:90:7:::</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en-US" altLang="zh-CN" sz="1400" dirty="0">
                <a:solidFill>
                  <a:srgbClr val="4C6062"/>
                </a:solidFill>
                <a:latin typeface="微软雅黑" panose="020B0503020204020204" pitchFamily="34" charset="-122"/>
                <a:ea typeface="微软雅黑" panose="020B0503020204020204" pitchFamily="34" charset="-122"/>
              </a:rPr>
              <a:t>bin:*:19125:0:99999:7:::</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en-US" altLang="zh-CN" sz="1400" dirty="0">
                <a:solidFill>
                  <a:srgbClr val="4C6062"/>
                </a:solidFill>
                <a:latin typeface="微软雅黑" panose="020B0503020204020204" pitchFamily="34" charset="-122"/>
                <a:ea typeface="微软雅黑" panose="020B0503020204020204" pitchFamily="34" charset="-122"/>
              </a:rPr>
              <a:t>daemon:*:19125:0:99999:7:::</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en-US" altLang="zh-CN" sz="1400" dirty="0">
                <a:solidFill>
                  <a:srgbClr val="4C6062"/>
                </a:solidFill>
                <a:latin typeface="微软雅黑" panose="020B0503020204020204" pitchFamily="34" charset="-122"/>
                <a:ea typeface="微软雅黑" panose="020B0503020204020204" pitchFamily="34" charset="-122"/>
              </a:rPr>
              <a:t>……</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en-US" altLang="zh-CN" sz="1400" dirty="0">
                <a:solidFill>
                  <a:srgbClr val="4C6062"/>
                </a:solidFill>
                <a:latin typeface="微软雅黑" panose="020B0503020204020204" pitchFamily="34" charset="-122"/>
                <a:ea typeface="微软雅黑" panose="020B0503020204020204" pitchFamily="34" charset="-122"/>
              </a:rPr>
              <a:t>bobby:!:18495:0:90:7:::</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en-US" altLang="zh-CN" sz="1400" dirty="0">
                <a:solidFill>
                  <a:srgbClr val="4C6062"/>
                </a:solidFill>
                <a:latin typeface="微软雅黑" panose="020B0503020204020204" pitchFamily="34" charset="-122"/>
                <a:ea typeface="微软雅黑" panose="020B0503020204020204" pitchFamily="34" charset="-122"/>
              </a:rPr>
              <a:t>user1:!:18495:0:90:7:::</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en-US" altLang="zh-CN" sz="1400" dirty="0">
                <a:solidFill>
                  <a:srgbClr val="4C6062"/>
                </a:solidFill>
                <a:latin typeface="微软雅黑" panose="020B0503020204020204" pitchFamily="34" charset="-122"/>
                <a:ea typeface="微软雅黑" panose="020B0503020204020204" pitchFamily="34" charset="-122"/>
              </a:rPr>
              <a:t>user2:!:18495:0:90:7:::</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endParaRPr lang="en-US" altLang="zh-CN" sz="1400" dirty="0">
              <a:solidFill>
                <a:srgbClr val="4C6062"/>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1"/>
          <a:stretch>
            <a:fillRect/>
          </a:stretch>
        </p:blipFill>
        <p:spPr>
          <a:xfrm>
            <a:off x="910304" y="3963193"/>
            <a:ext cx="10360835" cy="2371481"/>
          </a:xfrm>
          <a:prstGeom prst="rect">
            <a:avLst/>
          </a:prstGeom>
        </p:spPr>
      </p:pic>
      <p:sp>
        <p:nvSpPr>
          <p:cNvPr id="4" name="标题 3"/>
          <p:cNvSpPr>
            <a:spLocks noGrp="1"/>
          </p:cNvSpPr>
          <p:nvPr>
            <p:ph type="title"/>
          </p:nvPr>
        </p:nvSpPr>
        <p:spPr/>
        <p:txBody>
          <a:bodyPr/>
          <a:lstStyle/>
          <a:p>
            <a:r>
              <a:rPr lang="zh-CN" altLang="en-US" dirty="0"/>
              <a:t>一、</a:t>
            </a:r>
            <a:r>
              <a:rPr lang="zh-CN" altLang="en-US" dirty="0">
                <a:latin typeface="Microsoft YaHei UI" panose="020B0503020204020204" pitchFamily="18" charset="-122"/>
                <a:cs typeface="Microsoft YaHei UI" panose="020B0503020204020204" pitchFamily="18" charset="-122"/>
                <a:sym typeface="+mn-ea"/>
              </a:rPr>
              <a:t>项目知识准备</a:t>
            </a:r>
            <a:endParaRPr lang="zh-CN" altLang="en-US" dirty="0"/>
          </a:p>
        </p:txBody>
      </p:sp>
      <p:sp>
        <p:nvSpPr>
          <p:cNvPr id="6" name="内容占位符 5"/>
          <p:cNvSpPr>
            <a:spLocks noGrp="1"/>
          </p:cNvSpPr>
          <p:nvPr>
            <p:ph idx="13"/>
          </p:nvPr>
        </p:nvSpPr>
        <p:spPr/>
        <p:txBody>
          <a:bodyPr>
            <a:noAutofit/>
          </a:bodyPr>
          <a:lstStyle/>
          <a:p>
            <a:r>
              <a:rPr lang="zh-CN" altLang="en-US" dirty="0"/>
              <a:t>理解用户账户文件</a:t>
            </a:r>
            <a:endParaRPr lang="zh-CN" altLang="en-US"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633075" cy="1123950"/>
            <a:chOff x="1325" y="8641"/>
            <a:chExt cx="16745" cy="1770"/>
          </a:xfrm>
        </p:grpSpPr>
        <p:sp>
          <p:nvSpPr>
            <p:cNvPr id="38" name="矩形 37"/>
            <p:cNvSpPr/>
            <p:nvPr/>
          </p:nvSpPr>
          <p:spPr>
            <a:xfrm flipV="1">
              <a:off x="3438" y="10004"/>
              <a:ext cx="14632" cy="1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p:transition spd="slow">
    <p:push/>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17576" y="1570517"/>
            <a:ext cx="10363200" cy="5409558"/>
          </a:xfrm>
          <a:prstGeom prst="rect">
            <a:avLst/>
          </a:prstGeom>
          <a:noFill/>
        </p:spPr>
        <p:txBody>
          <a:bodyPr wrap="square" rtlCol="0" anchor="t">
            <a:spAutoFit/>
          </a:bodyPr>
          <a:lstStyle/>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用户账户信息和组信息分别存储在用户账户文件和组文件中。</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fr-FR" altLang="zh-CN" sz="2000" dirty="0">
                <a:solidFill>
                  <a:srgbClr val="4C6062"/>
                </a:solidFill>
                <a:latin typeface="微软雅黑" panose="020B0503020204020204" pitchFamily="34" charset="-122"/>
                <a:ea typeface="微软雅黑" panose="020B0503020204020204" pitchFamily="34" charset="-122"/>
              </a:rPr>
              <a:t>3</a:t>
            </a:r>
            <a:r>
              <a:rPr lang="zh-CN" altLang="fr-FR" sz="2000" dirty="0">
                <a:solidFill>
                  <a:srgbClr val="4C6062"/>
                </a:solidFill>
                <a:latin typeface="微软雅黑" panose="020B0503020204020204" pitchFamily="34" charset="-122"/>
                <a:ea typeface="微软雅黑" panose="020B0503020204020204" pitchFamily="34" charset="-122"/>
              </a:rPr>
              <a:t>．</a:t>
            </a:r>
            <a:r>
              <a:rPr lang="fr-FR" altLang="zh-CN" sz="2000" dirty="0">
                <a:solidFill>
                  <a:srgbClr val="4C6062"/>
                </a:solidFill>
                <a:latin typeface="微软雅黑" panose="020B0503020204020204" pitchFamily="34" charset="-122"/>
                <a:ea typeface="微软雅黑" panose="020B0503020204020204" pitchFamily="34" charset="-122"/>
              </a:rPr>
              <a:t>/etc/login.defs</a:t>
            </a:r>
            <a:r>
              <a:rPr lang="zh-CN" altLang="fr-FR" sz="2000" dirty="0">
                <a:solidFill>
                  <a:srgbClr val="4C6062"/>
                </a:solidFill>
                <a:latin typeface="微软雅黑" panose="020B0503020204020204" pitchFamily="34" charset="-122"/>
                <a:ea typeface="微软雅黑" panose="020B0503020204020204" pitchFamily="34" charset="-122"/>
              </a:rPr>
              <a:t>文件</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建立用户账户时会根据</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login.defs</a:t>
            </a:r>
            <a:r>
              <a:rPr lang="zh-CN" altLang="en-US" sz="2000" dirty="0">
                <a:solidFill>
                  <a:srgbClr val="4C6062"/>
                </a:solidFill>
                <a:latin typeface="微软雅黑" panose="020B0503020204020204" pitchFamily="34" charset="-122"/>
                <a:ea typeface="微软雅黑" panose="020B0503020204020204" pitchFamily="34" charset="-122"/>
              </a:rPr>
              <a:t>文件的配置设置用户账户的某些选项。该配置文件的有效设置内容及中文注释如下所示。</a:t>
            </a:r>
            <a:endParaRPr lang="en-US" altLang="zh-CN" sz="1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en-US" altLang="zh-CN" sz="1000" dirty="0">
                <a:solidFill>
                  <a:srgbClr val="4C6062"/>
                </a:solidFill>
                <a:latin typeface="微软雅黑" panose="020B0503020204020204" pitchFamily="34" charset="-122"/>
                <a:ea typeface="微软雅黑" panose="020B0503020204020204" pitchFamily="34" charset="-122"/>
              </a:rPr>
              <a:t>MAIL_DIR        /var/spool/mail	//</a:t>
            </a:r>
            <a:r>
              <a:rPr lang="zh-CN" altLang="en-US" sz="1000" dirty="0">
                <a:solidFill>
                  <a:srgbClr val="4C6062"/>
                </a:solidFill>
                <a:latin typeface="微软雅黑" panose="020B0503020204020204" pitchFamily="34" charset="-122"/>
                <a:ea typeface="微软雅黑" panose="020B0503020204020204" pitchFamily="34" charset="-122"/>
              </a:rPr>
              <a:t>用户邮箱目录</a:t>
            </a:r>
            <a:endParaRPr lang="zh-CN" altLang="en-US" sz="1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endParaRPr lang="zh-CN" altLang="en-US" sz="14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en-US" altLang="zh-CN" sz="1000" dirty="0">
                <a:solidFill>
                  <a:srgbClr val="4C6062"/>
                </a:solidFill>
                <a:latin typeface="微软雅黑" panose="020B0503020204020204" pitchFamily="34" charset="-122"/>
                <a:ea typeface="微软雅黑" panose="020B0503020204020204" pitchFamily="34" charset="-122"/>
              </a:rPr>
              <a:t>MAIL_FILE      .mail</a:t>
            </a:r>
            <a:endParaRPr lang="en-US" altLang="zh-CN" sz="1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en-US" altLang="zh-CN" sz="1000" dirty="0">
                <a:solidFill>
                  <a:srgbClr val="4C6062"/>
                </a:solidFill>
                <a:latin typeface="微软雅黑" panose="020B0503020204020204" pitchFamily="34" charset="-122"/>
                <a:ea typeface="微软雅黑" panose="020B0503020204020204" pitchFamily="34" charset="-122"/>
              </a:rPr>
              <a:t>PASS_MAX_DAYS   99999			//</a:t>
            </a:r>
            <a:r>
              <a:rPr lang="zh-CN" altLang="en-US" sz="1000" dirty="0">
                <a:solidFill>
                  <a:srgbClr val="4C6062"/>
                </a:solidFill>
                <a:latin typeface="微软雅黑" panose="020B0503020204020204" pitchFamily="34" charset="-122"/>
                <a:ea typeface="微软雅黑" panose="020B0503020204020204" pitchFamily="34" charset="-122"/>
              </a:rPr>
              <a:t>账户密码最长有效天数</a:t>
            </a:r>
            <a:endParaRPr lang="zh-CN" altLang="en-US" sz="1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en-US" altLang="zh-CN" sz="1000" dirty="0">
                <a:solidFill>
                  <a:srgbClr val="4C6062"/>
                </a:solidFill>
                <a:latin typeface="微软雅黑" panose="020B0503020204020204" pitchFamily="34" charset="-122"/>
                <a:ea typeface="微软雅黑" panose="020B0503020204020204" pitchFamily="34" charset="-122"/>
              </a:rPr>
              <a:t>PASS_MIN_DAYS   0				//</a:t>
            </a:r>
            <a:r>
              <a:rPr lang="zh-CN" altLang="en-US" sz="1000" dirty="0">
                <a:solidFill>
                  <a:srgbClr val="4C6062"/>
                </a:solidFill>
                <a:latin typeface="微软雅黑" panose="020B0503020204020204" pitchFamily="34" charset="-122"/>
                <a:ea typeface="微软雅黑" panose="020B0503020204020204" pitchFamily="34" charset="-122"/>
              </a:rPr>
              <a:t>账户密码最短有效天数</a:t>
            </a:r>
            <a:endParaRPr lang="zh-CN" altLang="en-US" sz="1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en-US" altLang="zh-CN" sz="1000" dirty="0">
                <a:solidFill>
                  <a:srgbClr val="4C6062"/>
                </a:solidFill>
                <a:latin typeface="微软雅黑" panose="020B0503020204020204" pitchFamily="34" charset="-122"/>
                <a:ea typeface="微软雅黑" panose="020B0503020204020204" pitchFamily="34" charset="-122"/>
              </a:rPr>
              <a:t>PASS_MIN_LEN    5				//</a:t>
            </a:r>
            <a:r>
              <a:rPr lang="zh-CN" altLang="en-US" sz="1000" dirty="0">
                <a:solidFill>
                  <a:srgbClr val="4C6062"/>
                </a:solidFill>
                <a:latin typeface="微软雅黑" panose="020B0503020204020204" pitchFamily="34" charset="-122"/>
                <a:ea typeface="微软雅黑" panose="020B0503020204020204" pitchFamily="34" charset="-122"/>
              </a:rPr>
              <a:t>账户密码的最小长度</a:t>
            </a:r>
            <a:endParaRPr lang="zh-CN" altLang="en-US" sz="1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en-US" altLang="zh-CN" sz="1000" dirty="0">
                <a:solidFill>
                  <a:srgbClr val="4C6062"/>
                </a:solidFill>
                <a:latin typeface="微软雅黑" panose="020B0503020204020204" pitchFamily="34" charset="-122"/>
                <a:ea typeface="微软雅黑" panose="020B0503020204020204" pitchFamily="34" charset="-122"/>
              </a:rPr>
              <a:t>PASS_WARN_AGE   7				//</a:t>
            </a:r>
            <a:r>
              <a:rPr lang="zh-CN" altLang="en-US" sz="1000" dirty="0">
                <a:solidFill>
                  <a:srgbClr val="4C6062"/>
                </a:solidFill>
                <a:latin typeface="微软雅黑" panose="020B0503020204020204" pitchFamily="34" charset="-122"/>
                <a:ea typeface="微软雅黑" panose="020B0503020204020204" pitchFamily="34" charset="-122"/>
              </a:rPr>
              <a:t>账户密码过期前提前警告的天数</a:t>
            </a:r>
            <a:endParaRPr lang="zh-CN" altLang="en-US" sz="1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en-US" altLang="zh-CN" sz="1000" dirty="0">
                <a:solidFill>
                  <a:srgbClr val="4C6062"/>
                </a:solidFill>
                <a:latin typeface="微软雅黑" panose="020B0503020204020204" pitchFamily="34" charset="-122"/>
                <a:ea typeface="微软雅黑" panose="020B0503020204020204" pitchFamily="34" charset="-122"/>
              </a:rPr>
              <a:t>UID_MIN                  1000		//</a:t>
            </a:r>
            <a:r>
              <a:rPr lang="zh-CN" altLang="en-US" sz="1000" dirty="0">
                <a:solidFill>
                  <a:srgbClr val="4C6062"/>
                </a:solidFill>
                <a:latin typeface="微软雅黑" panose="020B0503020204020204" pitchFamily="34" charset="-122"/>
                <a:ea typeface="微软雅黑" panose="020B0503020204020204" pitchFamily="34" charset="-122"/>
              </a:rPr>
              <a:t>用</a:t>
            </a:r>
            <a:r>
              <a:rPr lang="en-US" altLang="zh-CN" sz="1000" dirty="0" err="1">
                <a:solidFill>
                  <a:srgbClr val="4C6062"/>
                </a:solidFill>
                <a:latin typeface="微软雅黑" panose="020B0503020204020204" pitchFamily="34" charset="-122"/>
                <a:ea typeface="微软雅黑" panose="020B0503020204020204" pitchFamily="34" charset="-122"/>
              </a:rPr>
              <a:t>useradd</a:t>
            </a:r>
            <a:r>
              <a:rPr lang="zh-CN" altLang="en-US" sz="1000" dirty="0">
                <a:solidFill>
                  <a:srgbClr val="4C6062"/>
                </a:solidFill>
                <a:latin typeface="微软雅黑" panose="020B0503020204020204" pitchFamily="34" charset="-122"/>
                <a:ea typeface="微软雅黑" panose="020B0503020204020204" pitchFamily="34" charset="-122"/>
              </a:rPr>
              <a:t>命令创建账户时自动产生的最小</a:t>
            </a:r>
            <a:r>
              <a:rPr lang="en-US" altLang="zh-CN" sz="1000" dirty="0">
                <a:solidFill>
                  <a:srgbClr val="4C6062"/>
                </a:solidFill>
                <a:latin typeface="微软雅黑" panose="020B0503020204020204" pitchFamily="34" charset="-122"/>
                <a:ea typeface="微软雅黑" panose="020B0503020204020204" pitchFamily="34" charset="-122"/>
              </a:rPr>
              <a:t>UID</a:t>
            </a:r>
            <a:r>
              <a:rPr lang="zh-CN" altLang="en-US" sz="1000" dirty="0">
                <a:solidFill>
                  <a:srgbClr val="4C6062"/>
                </a:solidFill>
                <a:latin typeface="微软雅黑" panose="020B0503020204020204" pitchFamily="34" charset="-122"/>
                <a:ea typeface="微软雅黑" panose="020B0503020204020204" pitchFamily="34" charset="-122"/>
              </a:rPr>
              <a:t>值</a:t>
            </a:r>
            <a:endParaRPr lang="zh-CN" altLang="en-US" sz="1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en-US" altLang="zh-CN" sz="1000" dirty="0">
                <a:solidFill>
                  <a:srgbClr val="4C6062"/>
                </a:solidFill>
                <a:latin typeface="微软雅黑" panose="020B0503020204020204" pitchFamily="34" charset="-122"/>
                <a:ea typeface="微软雅黑" panose="020B0503020204020204" pitchFamily="34" charset="-122"/>
              </a:rPr>
              <a:t>UID_MAX                 60000		//</a:t>
            </a:r>
            <a:r>
              <a:rPr lang="zh-CN" altLang="en-US" sz="1000" dirty="0">
                <a:solidFill>
                  <a:srgbClr val="4C6062"/>
                </a:solidFill>
                <a:latin typeface="微软雅黑" panose="020B0503020204020204" pitchFamily="34" charset="-122"/>
                <a:ea typeface="微软雅黑" panose="020B0503020204020204" pitchFamily="34" charset="-122"/>
              </a:rPr>
              <a:t>用</a:t>
            </a:r>
            <a:r>
              <a:rPr lang="en-US" altLang="zh-CN" sz="1000" dirty="0" err="1">
                <a:solidFill>
                  <a:srgbClr val="4C6062"/>
                </a:solidFill>
                <a:latin typeface="微软雅黑" panose="020B0503020204020204" pitchFamily="34" charset="-122"/>
                <a:ea typeface="微软雅黑" panose="020B0503020204020204" pitchFamily="34" charset="-122"/>
              </a:rPr>
              <a:t>useradd</a:t>
            </a:r>
            <a:r>
              <a:rPr lang="zh-CN" altLang="en-US" sz="1000" dirty="0">
                <a:solidFill>
                  <a:srgbClr val="4C6062"/>
                </a:solidFill>
                <a:latin typeface="微软雅黑" panose="020B0503020204020204" pitchFamily="34" charset="-122"/>
                <a:ea typeface="微软雅黑" panose="020B0503020204020204" pitchFamily="34" charset="-122"/>
              </a:rPr>
              <a:t>命令创建账户时自动产生的最大</a:t>
            </a:r>
            <a:r>
              <a:rPr lang="en-US" altLang="zh-CN" sz="1000" dirty="0">
                <a:solidFill>
                  <a:srgbClr val="4C6062"/>
                </a:solidFill>
                <a:latin typeface="微软雅黑" panose="020B0503020204020204" pitchFamily="34" charset="-122"/>
                <a:ea typeface="微软雅黑" panose="020B0503020204020204" pitchFamily="34" charset="-122"/>
              </a:rPr>
              <a:t>UID</a:t>
            </a:r>
            <a:r>
              <a:rPr lang="zh-CN" altLang="en-US" sz="1000" dirty="0">
                <a:solidFill>
                  <a:srgbClr val="4C6062"/>
                </a:solidFill>
                <a:latin typeface="微软雅黑" panose="020B0503020204020204" pitchFamily="34" charset="-122"/>
                <a:ea typeface="微软雅黑" panose="020B0503020204020204" pitchFamily="34" charset="-122"/>
              </a:rPr>
              <a:t>值</a:t>
            </a:r>
            <a:endParaRPr lang="zh-CN" altLang="en-US" sz="1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en-US" altLang="zh-CN" sz="1000" dirty="0">
                <a:solidFill>
                  <a:srgbClr val="4C6062"/>
                </a:solidFill>
                <a:latin typeface="微软雅黑" panose="020B0503020204020204" pitchFamily="34" charset="-122"/>
                <a:ea typeface="微软雅黑" panose="020B0503020204020204" pitchFamily="34" charset="-122"/>
              </a:rPr>
              <a:t>GID_MIN                  1000		//</a:t>
            </a:r>
            <a:r>
              <a:rPr lang="zh-CN" altLang="en-US" sz="1000" dirty="0">
                <a:solidFill>
                  <a:srgbClr val="4C6062"/>
                </a:solidFill>
                <a:latin typeface="微软雅黑" panose="020B0503020204020204" pitchFamily="34" charset="-122"/>
                <a:ea typeface="微软雅黑" panose="020B0503020204020204" pitchFamily="34" charset="-122"/>
              </a:rPr>
              <a:t>用</a:t>
            </a:r>
            <a:r>
              <a:rPr lang="en-US" altLang="zh-CN" sz="1000" dirty="0" err="1">
                <a:solidFill>
                  <a:srgbClr val="4C6062"/>
                </a:solidFill>
                <a:latin typeface="微软雅黑" panose="020B0503020204020204" pitchFamily="34" charset="-122"/>
                <a:ea typeface="微软雅黑" panose="020B0503020204020204" pitchFamily="34" charset="-122"/>
              </a:rPr>
              <a:t>groupadd</a:t>
            </a:r>
            <a:r>
              <a:rPr lang="zh-CN" altLang="en-US" sz="1000" dirty="0">
                <a:solidFill>
                  <a:srgbClr val="4C6062"/>
                </a:solidFill>
                <a:latin typeface="微软雅黑" panose="020B0503020204020204" pitchFamily="34" charset="-122"/>
                <a:ea typeface="微软雅黑" panose="020B0503020204020204" pitchFamily="34" charset="-122"/>
              </a:rPr>
              <a:t>命令创建组时自动产生的最小</a:t>
            </a:r>
            <a:r>
              <a:rPr lang="en-US" altLang="zh-CN" sz="1000" dirty="0">
                <a:solidFill>
                  <a:srgbClr val="4C6062"/>
                </a:solidFill>
                <a:latin typeface="微软雅黑" panose="020B0503020204020204" pitchFamily="34" charset="-122"/>
                <a:ea typeface="微软雅黑" panose="020B0503020204020204" pitchFamily="34" charset="-122"/>
              </a:rPr>
              <a:t>GID</a:t>
            </a:r>
            <a:r>
              <a:rPr lang="zh-CN" altLang="en-US" sz="1000" dirty="0">
                <a:solidFill>
                  <a:srgbClr val="4C6062"/>
                </a:solidFill>
                <a:latin typeface="微软雅黑" panose="020B0503020204020204" pitchFamily="34" charset="-122"/>
                <a:ea typeface="微软雅黑" panose="020B0503020204020204" pitchFamily="34" charset="-122"/>
              </a:rPr>
              <a:t>值</a:t>
            </a:r>
            <a:endParaRPr lang="zh-CN" altLang="en-US" sz="1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en-US" altLang="zh-CN" sz="1000" dirty="0">
                <a:solidFill>
                  <a:srgbClr val="4C6062"/>
                </a:solidFill>
                <a:latin typeface="微软雅黑" panose="020B0503020204020204" pitchFamily="34" charset="-122"/>
                <a:ea typeface="微软雅黑" panose="020B0503020204020204" pitchFamily="34" charset="-122"/>
              </a:rPr>
              <a:t>GID_MAX                 60000		//</a:t>
            </a:r>
            <a:r>
              <a:rPr lang="zh-CN" altLang="en-US" sz="1000" dirty="0">
                <a:solidFill>
                  <a:srgbClr val="4C6062"/>
                </a:solidFill>
                <a:latin typeface="微软雅黑" panose="020B0503020204020204" pitchFamily="34" charset="-122"/>
                <a:ea typeface="微软雅黑" panose="020B0503020204020204" pitchFamily="34" charset="-122"/>
              </a:rPr>
              <a:t>用</a:t>
            </a:r>
            <a:r>
              <a:rPr lang="en-US" altLang="zh-CN" sz="1000" dirty="0" err="1">
                <a:solidFill>
                  <a:srgbClr val="4C6062"/>
                </a:solidFill>
                <a:latin typeface="微软雅黑" panose="020B0503020204020204" pitchFamily="34" charset="-122"/>
                <a:ea typeface="微软雅黑" panose="020B0503020204020204" pitchFamily="34" charset="-122"/>
              </a:rPr>
              <a:t>groupadd</a:t>
            </a:r>
            <a:r>
              <a:rPr lang="zh-CN" altLang="en-US" sz="1000" dirty="0">
                <a:solidFill>
                  <a:srgbClr val="4C6062"/>
                </a:solidFill>
                <a:latin typeface="微软雅黑" panose="020B0503020204020204" pitchFamily="34" charset="-122"/>
                <a:ea typeface="微软雅黑" panose="020B0503020204020204" pitchFamily="34" charset="-122"/>
              </a:rPr>
              <a:t>命令创建组时自动产生的最大</a:t>
            </a:r>
            <a:r>
              <a:rPr lang="en-US" altLang="zh-CN" sz="1000" dirty="0">
                <a:solidFill>
                  <a:srgbClr val="4C6062"/>
                </a:solidFill>
                <a:latin typeface="微软雅黑" panose="020B0503020204020204" pitchFamily="34" charset="-122"/>
                <a:ea typeface="微软雅黑" panose="020B0503020204020204" pitchFamily="34" charset="-122"/>
              </a:rPr>
              <a:t>GID</a:t>
            </a:r>
            <a:r>
              <a:rPr lang="zh-CN" altLang="en-US" sz="1000" dirty="0">
                <a:solidFill>
                  <a:srgbClr val="4C6062"/>
                </a:solidFill>
                <a:latin typeface="微软雅黑" panose="020B0503020204020204" pitchFamily="34" charset="-122"/>
                <a:ea typeface="微软雅黑" panose="020B0503020204020204" pitchFamily="34" charset="-122"/>
              </a:rPr>
              <a:t>值</a:t>
            </a:r>
            <a:endParaRPr lang="zh-CN" altLang="en-US" sz="1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en-US" altLang="zh-CN" sz="1000" dirty="0">
                <a:solidFill>
                  <a:srgbClr val="4C6062"/>
                </a:solidFill>
                <a:latin typeface="微软雅黑" panose="020B0503020204020204" pitchFamily="34" charset="-122"/>
                <a:ea typeface="微软雅黑" panose="020B0503020204020204" pitchFamily="34" charset="-122"/>
              </a:rPr>
              <a:t>USERDEL_CMD    /</a:t>
            </a:r>
            <a:r>
              <a:rPr lang="en-US" altLang="zh-CN" sz="1000" dirty="0" err="1">
                <a:solidFill>
                  <a:srgbClr val="4C6062"/>
                </a:solidFill>
                <a:latin typeface="微软雅黑" panose="020B0503020204020204" pitchFamily="34" charset="-122"/>
                <a:ea typeface="微软雅黑" panose="020B0503020204020204" pitchFamily="34" charset="-122"/>
              </a:rPr>
              <a:t>usr</a:t>
            </a:r>
            <a:r>
              <a:rPr lang="en-US" altLang="zh-CN" sz="1000" dirty="0">
                <a:solidFill>
                  <a:srgbClr val="4C6062"/>
                </a:solidFill>
                <a:latin typeface="微软雅黑" panose="020B0503020204020204" pitchFamily="34" charset="-122"/>
                <a:ea typeface="微软雅黑" panose="020B0503020204020204" pitchFamily="34" charset="-122"/>
              </a:rPr>
              <a:t>/</a:t>
            </a:r>
            <a:r>
              <a:rPr lang="en-US" altLang="zh-CN" sz="1000" dirty="0" err="1">
                <a:solidFill>
                  <a:srgbClr val="4C6062"/>
                </a:solidFill>
                <a:latin typeface="微软雅黑" panose="020B0503020204020204" pitchFamily="34" charset="-122"/>
                <a:ea typeface="微软雅黑" panose="020B0503020204020204" pitchFamily="34" charset="-122"/>
              </a:rPr>
              <a:t>sbin</a:t>
            </a:r>
            <a:r>
              <a:rPr lang="en-US" altLang="zh-CN" sz="1000" dirty="0">
                <a:solidFill>
                  <a:srgbClr val="4C6062"/>
                </a:solidFill>
                <a:latin typeface="微软雅黑" panose="020B0503020204020204" pitchFamily="34" charset="-122"/>
                <a:ea typeface="微软雅黑" panose="020B0503020204020204" pitchFamily="34" charset="-122"/>
              </a:rPr>
              <a:t>/</a:t>
            </a:r>
            <a:r>
              <a:rPr lang="en-US" altLang="zh-CN" sz="1000" dirty="0" err="1">
                <a:solidFill>
                  <a:srgbClr val="4C6062"/>
                </a:solidFill>
                <a:latin typeface="微软雅黑" panose="020B0503020204020204" pitchFamily="34" charset="-122"/>
                <a:ea typeface="微软雅黑" panose="020B0503020204020204" pitchFamily="34" charset="-122"/>
              </a:rPr>
              <a:t>userdel_local</a:t>
            </a:r>
            <a:r>
              <a:rPr lang="en-US" altLang="zh-CN" sz="1000" dirty="0">
                <a:solidFill>
                  <a:srgbClr val="4C6062"/>
                </a:solidFill>
                <a:latin typeface="微软雅黑" panose="020B0503020204020204" pitchFamily="34" charset="-122"/>
                <a:ea typeface="微软雅黑" panose="020B0503020204020204" pitchFamily="34" charset="-122"/>
              </a:rPr>
              <a:t>	//</a:t>
            </a:r>
            <a:r>
              <a:rPr lang="zh-CN" altLang="en-US" sz="1000" dirty="0">
                <a:solidFill>
                  <a:srgbClr val="4C6062"/>
                </a:solidFill>
                <a:latin typeface="微软雅黑" panose="020B0503020204020204" pitchFamily="34" charset="-122"/>
                <a:ea typeface="微软雅黑" panose="020B0503020204020204" pitchFamily="34" charset="-122"/>
              </a:rPr>
              <a:t>如果定义的话，将在删除用户时执行，以删除相应用户的计划作业和打印作业等</a:t>
            </a:r>
            <a:endParaRPr lang="zh-CN" altLang="en-US" sz="1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en-US" altLang="zh-CN" sz="1000" dirty="0">
                <a:solidFill>
                  <a:srgbClr val="4C6062"/>
                </a:solidFill>
                <a:latin typeface="微软雅黑" panose="020B0503020204020204" pitchFamily="34" charset="-122"/>
                <a:ea typeface="微软雅黑" panose="020B0503020204020204" pitchFamily="34" charset="-122"/>
              </a:rPr>
              <a:t>CREATE_HOME     yes				//</a:t>
            </a:r>
            <a:r>
              <a:rPr lang="zh-CN" altLang="en-US" sz="1000" dirty="0">
                <a:solidFill>
                  <a:srgbClr val="4C6062"/>
                </a:solidFill>
                <a:latin typeface="微软雅黑" panose="020B0503020204020204" pitchFamily="34" charset="-122"/>
                <a:ea typeface="微软雅黑" panose="020B0503020204020204" pitchFamily="34" charset="-122"/>
              </a:rPr>
              <a:t>创建用户账户时是否为用户创建主目录</a:t>
            </a:r>
            <a:endParaRPr lang="zh-CN" altLang="en-US" sz="1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endParaRPr lang="en-US" altLang="zh-CN" sz="1400" dirty="0">
              <a:solidFill>
                <a:srgbClr val="4C6062"/>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1"/>
          <a:stretch>
            <a:fillRect/>
          </a:stretch>
        </p:blipFill>
        <p:spPr>
          <a:xfrm>
            <a:off x="910304" y="3429794"/>
            <a:ext cx="10360835" cy="3061176"/>
          </a:xfrm>
          <a:prstGeom prst="rect">
            <a:avLst/>
          </a:prstGeom>
        </p:spPr>
      </p:pic>
      <p:sp>
        <p:nvSpPr>
          <p:cNvPr id="4" name="标题 3"/>
          <p:cNvSpPr>
            <a:spLocks noGrp="1"/>
          </p:cNvSpPr>
          <p:nvPr>
            <p:ph type="title"/>
          </p:nvPr>
        </p:nvSpPr>
        <p:spPr/>
        <p:txBody>
          <a:bodyPr/>
          <a:lstStyle/>
          <a:p>
            <a:r>
              <a:rPr lang="zh-CN" altLang="en-US" dirty="0"/>
              <a:t>一、</a:t>
            </a:r>
            <a:r>
              <a:rPr lang="zh-CN" altLang="en-US" dirty="0">
                <a:latin typeface="Microsoft YaHei UI" panose="020B0503020204020204" pitchFamily="18" charset="-122"/>
                <a:cs typeface="Microsoft YaHei UI" panose="020B0503020204020204" pitchFamily="18" charset="-122"/>
                <a:sym typeface="+mn-ea"/>
              </a:rPr>
              <a:t>项目知识准备</a:t>
            </a:r>
            <a:endParaRPr lang="zh-CN" altLang="en-US" dirty="0"/>
          </a:p>
        </p:txBody>
      </p:sp>
      <p:sp>
        <p:nvSpPr>
          <p:cNvPr id="6" name="内容占位符 5"/>
          <p:cNvSpPr>
            <a:spLocks noGrp="1"/>
          </p:cNvSpPr>
          <p:nvPr>
            <p:ph idx="13"/>
          </p:nvPr>
        </p:nvSpPr>
        <p:spPr/>
        <p:txBody>
          <a:bodyPr>
            <a:noAutofit/>
          </a:bodyPr>
          <a:lstStyle/>
          <a:p>
            <a:r>
              <a:rPr lang="zh-CN" altLang="en-US" dirty="0"/>
              <a:t>理解用户账户文件</a:t>
            </a:r>
            <a:endParaRPr lang="zh-CN" altLang="en-US"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633075" cy="1123950"/>
            <a:chOff x="1325" y="8641"/>
            <a:chExt cx="16745" cy="1770"/>
          </a:xfrm>
        </p:grpSpPr>
        <p:sp>
          <p:nvSpPr>
            <p:cNvPr id="38" name="矩形 37"/>
            <p:cNvSpPr/>
            <p:nvPr/>
          </p:nvSpPr>
          <p:spPr>
            <a:xfrm flipV="1">
              <a:off x="3438" y="10004"/>
              <a:ext cx="14632" cy="1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p:transition spd="slow">
    <p:push/>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17576" y="1570517"/>
            <a:ext cx="10363200" cy="5455724"/>
          </a:xfrm>
          <a:prstGeom prst="rect">
            <a:avLst/>
          </a:prstGeom>
          <a:noFill/>
        </p:spPr>
        <p:txBody>
          <a:bodyPr wrap="square" rtlCol="0" anchor="t">
            <a:spAutoFit/>
          </a:bodyPr>
          <a:lstStyle/>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组账户的信息存放在</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/group</a:t>
            </a:r>
            <a:r>
              <a:rPr lang="zh-CN" altLang="en-US" sz="2000" dirty="0">
                <a:solidFill>
                  <a:srgbClr val="4C6062"/>
                </a:solidFill>
                <a:latin typeface="微软雅黑" panose="020B0503020204020204" pitchFamily="34" charset="-122"/>
                <a:ea typeface="微软雅黑" panose="020B0503020204020204" pitchFamily="34" charset="-122"/>
              </a:rPr>
              <a:t>文件中，而关于组管理的信息（组口令、组管理员等）则存放在</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gshadow</a:t>
            </a:r>
            <a:r>
              <a:rPr lang="zh-CN" altLang="en-US" sz="2000" dirty="0">
                <a:solidFill>
                  <a:srgbClr val="4C6062"/>
                </a:solidFill>
                <a:latin typeface="微软雅黑" panose="020B0503020204020204" pitchFamily="34" charset="-122"/>
                <a:ea typeface="微软雅黑" panose="020B0503020204020204" pitchFamily="34" charset="-122"/>
              </a:rPr>
              <a:t>文件中。</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/group</a:t>
            </a:r>
            <a:r>
              <a:rPr lang="zh-CN" altLang="en-US" sz="2000" dirty="0">
                <a:solidFill>
                  <a:srgbClr val="4C6062"/>
                </a:solidFill>
                <a:latin typeface="微软雅黑" panose="020B0503020204020204" pitchFamily="34" charset="-122"/>
                <a:ea typeface="微软雅黑" panose="020B0503020204020204" pitchFamily="34" charset="-122"/>
              </a:rPr>
              <a:t>文件</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使用</a:t>
            </a:r>
            <a:r>
              <a:rPr lang="en-US" altLang="zh-CN" sz="2000" dirty="0">
                <a:solidFill>
                  <a:srgbClr val="4C6062"/>
                </a:solidFill>
                <a:latin typeface="微软雅黑" panose="020B0503020204020204" pitchFamily="34" charset="-122"/>
                <a:ea typeface="微软雅黑" panose="020B0503020204020204" pitchFamily="34" charset="-122"/>
              </a:rPr>
              <a:t>cat  /</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/group</a:t>
            </a:r>
            <a:r>
              <a:rPr lang="zh-CN" altLang="en-US" sz="2000" dirty="0">
                <a:solidFill>
                  <a:srgbClr val="4C6062"/>
                </a:solidFill>
                <a:latin typeface="微软雅黑" panose="020B0503020204020204" pitchFamily="34" charset="-122"/>
                <a:ea typeface="微软雅黑" panose="020B0503020204020204" pitchFamily="34" charset="-122"/>
              </a:rPr>
              <a:t>命令可以查看整个文件内容</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组名称</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组口令（一般为空，用</a:t>
            </a:r>
            <a:r>
              <a:rPr lang="en-US" altLang="zh-CN" sz="2000" dirty="0">
                <a:solidFill>
                  <a:srgbClr val="4C6062"/>
                </a:solidFill>
                <a:latin typeface="微软雅黑" panose="020B0503020204020204" pitchFamily="34" charset="-122"/>
                <a:ea typeface="微软雅黑" panose="020B0503020204020204" pitchFamily="34" charset="-122"/>
              </a:rPr>
              <a:t>x</a:t>
            </a:r>
            <a:r>
              <a:rPr lang="zh-CN" altLang="en-US" sz="2000" dirty="0">
                <a:solidFill>
                  <a:srgbClr val="4C6062"/>
                </a:solidFill>
                <a:latin typeface="微软雅黑" panose="020B0503020204020204" pitchFamily="34" charset="-122"/>
                <a:ea typeface="微软雅黑" panose="020B0503020204020204" pitchFamily="34" charset="-122"/>
              </a:rPr>
              <a:t>占位）</a:t>
            </a:r>
            <a:r>
              <a:rPr lang="en-US" altLang="zh-CN" sz="2000" dirty="0">
                <a:solidFill>
                  <a:srgbClr val="4C6062"/>
                </a:solidFill>
                <a:latin typeface="微软雅黑" panose="020B0503020204020204" pitchFamily="34" charset="-122"/>
                <a:ea typeface="微软雅黑" panose="020B0503020204020204" pitchFamily="34" charset="-122"/>
              </a:rPr>
              <a:t>:GID:</a:t>
            </a:r>
            <a:r>
              <a:rPr lang="zh-CN" altLang="en-US" sz="2000" dirty="0">
                <a:solidFill>
                  <a:srgbClr val="4C6062"/>
                </a:solidFill>
                <a:latin typeface="微软雅黑" panose="020B0503020204020204" pitchFamily="34" charset="-122"/>
                <a:ea typeface="微软雅黑" panose="020B0503020204020204" pitchFamily="34" charset="-122"/>
              </a:rPr>
              <a:t>组成员列表</a:t>
            </a:r>
            <a:endParaRPr lang="en-US" altLang="zh-CN" sz="2000" dirty="0">
              <a:solidFill>
                <a:srgbClr val="4C6062"/>
              </a:solidFill>
              <a:latin typeface="微软雅黑" panose="020B0503020204020204" pitchFamily="34" charset="-122"/>
              <a:ea typeface="微软雅黑" panose="020B0503020204020204" pitchFamily="34" charset="-122"/>
            </a:endParaRPr>
          </a:p>
          <a:p>
            <a:pPr lvl="1" indent="457200">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root:x:0:</a:t>
            </a:r>
            <a:endParaRPr lang="en-US" altLang="zh-CN" sz="2000" dirty="0">
              <a:solidFill>
                <a:srgbClr val="4C6062"/>
              </a:solidFill>
              <a:latin typeface="微软雅黑" panose="020B0503020204020204" pitchFamily="34" charset="-122"/>
              <a:ea typeface="微软雅黑" panose="020B0503020204020204" pitchFamily="34" charset="-122"/>
            </a:endParaRPr>
          </a:p>
          <a:p>
            <a:pPr lvl="1" indent="457200">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bin:x:1:</a:t>
            </a:r>
            <a:endParaRPr lang="en-US" altLang="zh-CN" sz="2000" dirty="0">
              <a:solidFill>
                <a:srgbClr val="4C6062"/>
              </a:solidFill>
              <a:latin typeface="微软雅黑" panose="020B0503020204020204" pitchFamily="34" charset="-122"/>
              <a:ea typeface="微软雅黑" panose="020B0503020204020204" pitchFamily="34" charset="-122"/>
            </a:endParaRPr>
          </a:p>
          <a:p>
            <a:pPr lvl="1" indent="457200">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daemon:x:2:</a:t>
            </a:r>
            <a:endParaRPr lang="en-US" altLang="zh-CN" sz="2000" dirty="0">
              <a:solidFill>
                <a:srgbClr val="4C6062"/>
              </a:solidFill>
              <a:latin typeface="微软雅黑" panose="020B0503020204020204" pitchFamily="34" charset="-122"/>
              <a:ea typeface="微软雅黑" panose="020B0503020204020204" pitchFamily="34" charset="-122"/>
            </a:endParaRPr>
          </a:p>
          <a:p>
            <a:pPr lvl="1" indent="457200">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bobby:x:1002:user1,user2</a:t>
            </a:r>
            <a:endParaRPr lang="en-US" altLang="zh-CN" sz="2000" dirty="0">
              <a:solidFill>
                <a:srgbClr val="4C6062"/>
              </a:solidFill>
              <a:latin typeface="微软雅黑" panose="020B0503020204020204" pitchFamily="34" charset="-122"/>
              <a:ea typeface="微软雅黑" panose="020B0503020204020204" pitchFamily="34" charset="-122"/>
            </a:endParaRPr>
          </a:p>
          <a:p>
            <a:pPr lvl="1" indent="457200">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user1:x:1003:</a:t>
            </a:r>
            <a:endParaRPr lang="en-US" altLang="zh-CN" sz="2000" dirty="0">
              <a:solidFill>
                <a:srgbClr val="4C6062"/>
              </a:solidFill>
              <a:latin typeface="微软雅黑" panose="020B0503020204020204" pitchFamily="34" charset="-122"/>
              <a:ea typeface="微软雅黑" panose="020B0503020204020204" pitchFamily="34" charset="-122"/>
            </a:endParaRPr>
          </a:p>
          <a:p>
            <a:pPr lvl="1" indent="457200">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user2:x:1004:</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endParaRPr lang="en-US" altLang="zh-CN" sz="1400" dirty="0">
              <a:solidFill>
                <a:srgbClr val="4C6062"/>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1"/>
          <a:stretch>
            <a:fillRect/>
          </a:stretch>
        </p:blipFill>
        <p:spPr>
          <a:xfrm>
            <a:off x="910304" y="4008914"/>
            <a:ext cx="10360835" cy="2556351"/>
          </a:xfrm>
          <a:prstGeom prst="rect">
            <a:avLst/>
          </a:prstGeom>
        </p:spPr>
      </p:pic>
      <p:sp>
        <p:nvSpPr>
          <p:cNvPr id="4" name="标题 3"/>
          <p:cNvSpPr>
            <a:spLocks noGrp="1"/>
          </p:cNvSpPr>
          <p:nvPr>
            <p:ph type="title"/>
          </p:nvPr>
        </p:nvSpPr>
        <p:spPr/>
        <p:txBody>
          <a:bodyPr/>
          <a:lstStyle/>
          <a:p>
            <a:r>
              <a:rPr lang="zh-CN" altLang="en-US" dirty="0"/>
              <a:t>一、</a:t>
            </a:r>
            <a:r>
              <a:rPr lang="zh-CN" altLang="en-US" dirty="0">
                <a:latin typeface="Microsoft YaHei UI" panose="020B0503020204020204" pitchFamily="18" charset="-122"/>
                <a:cs typeface="Microsoft YaHei UI" panose="020B0503020204020204" pitchFamily="18" charset="-122"/>
                <a:sym typeface="+mn-ea"/>
              </a:rPr>
              <a:t>项目知识准备</a:t>
            </a:r>
            <a:endParaRPr lang="zh-CN" altLang="en-US" dirty="0"/>
          </a:p>
        </p:txBody>
      </p:sp>
      <p:sp>
        <p:nvSpPr>
          <p:cNvPr id="6" name="内容占位符 5"/>
          <p:cNvSpPr>
            <a:spLocks noGrp="1"/>
          </p:cNvSpPr>
          <p:nvPr>
            <p:ph idx="13"/>
          </p:nvPr>
        </p:nvSpPr>
        <p:spPr/>
        <p:txBody>
          <a:bodyPr>
            <a:noAutofit/>
          </a:bodyPr>
          <a:lstStyle/>
          <a:p>
            <a:r>
              <a:rPr lang="zh-CN" altLang="en-US" dirty="0"/>
              <a:t>理解组文件</a:t>
            </a:r>
            <a:endParaRPr lang="zh-CN" altLang="en-US"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633075" cy="1123950"/>
            <a:chOff x="1325" y="8641"/>
            <a:chExt cx="16745" cy="1770"/>
          </a:xfrm>
        </p:grpSpPr>
        <p:sp>
          <p:nvSpPr>
            <p:cNvPr id="38" name="矩形 37"/>
            <p:cNvSpPr/>
            <p:nvPr/>
          </p:nvSpPr>
          <p:spPr>
            <a:xfrm flipV="1">
              <a:off x="3438" y="10004"/>
              <a:ext cx="14632" cy="1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p:transition spd="slow">
    <p:push/>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1"/>
          <a:stretch>
            <a:fillRect/>
          </a:stretch>
        </p:blipFill>
        <p:spPr>
          <a:xfrm>
            <a:off x="910304" y="3932736"/>
            <a:ext cx="10360835" cy="2558233"/>
          </a:xfrm>
          <a:prstGeom prst="rect">
            <a:avLst/>
          </a:prstGeom>
        </p:spPr>
      </p:pic>
      <p:sp>
        <p:nvSpPr>
          <p:cNvPr id="2" name="文本框 1"/>
          <p:cNvSpPr txBox="1"/>
          <p:nvPr/>
        </p:nvSpPr>
        <p:spPr>
          <a:xfrm>
            <a:off x="917576" y="1570517"/>
            <a:ext cx="10363200" cy="4901726"/>
          </a:xfrm>
          <a:prstGeom prst="rect">
            <a:avLst/>
          </a:prstGeom>
          <a:noFill/>
        </p:spPr>
        <p:txBody>
          <a:bodyPr wrap="square" rtlCol="0" anchor="t">
            <a:spAutoFit/>
          </a:bodyPr>
          <a:lstStyle/>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组账户的信息存放在</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/group</a:t>
            </a:r>
            <a:r>
              <a:rPr lang="zh-CN" altLang="en-US" sz="2000" dirty="0">
                <a:solidFill>
                  <a:srgbClr val="4C6062"/>
                </a:solidFill>
                <a:latin typeface="微软雅黑" panose="020B0503020204020204" pitchFamily="34" charset="-122"/>
                <a:ea typeface="微软雅黑" panose="020B0503020204020204" pitchFamily="34" charset="-122"/>
              </a:rPr>
              <a:t>文件中，而关于组管理的信息（组口令、组管理员等）则存放在</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gshadow</a:t>
            </a:r>
            <a:r>
              <a:rPr lang="zh-CN" altLang="en-US" sz="2000" dirty="0">
                <a:solidFill>
                  <a:srgbClr val="4C6062"/>
                </a:solidFill>
                <a:latin typeface="微软雅黑" panose="020B0503020204020204" pitchFamily="34" charset="-122"/>
                <a:ea typeface="微软雅黑" panose="020B0503020204020204" pitchFamily="34" charset="-122"/>
              </a:rPr>
              <a:t>文件中。</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gshadow</a:t>
            </a:r>
            <a:r>
              <a:rPr lang="zh-CN" altLang="en-US" sz="2000" dirty="0">
                <a:solidFill>
                  <a:srgbClr val="4C6062"/>
                </a:solidFill>
                <a:latin typeface="微软雅黑" panose="020B0503020204020204" pitchFamily="34" charset="-122"/>
                <a:ea typeface="微软雅黑" panose="020B0503020204020204" pitchFamily="34" charset="-122"/>
              </a:rPr>
              <a:t>文件</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使用</a:t>
            </a:r>
            <a:r>
              <a:rPr lang="en-US" altLang="zh-CN" sz="2000" dirty="0">
                <a:solidFill>
                  <a:srgbClr val="4C6062"/>
                </a:solidFill>
                <a:latin typeface="微软雅黑" panose="020B0503020204020204" pitchFamily="34" charset="-122"/>
                <a:ea typeface="微软雅黑" panose="020B0503020204020204" pitchFamily="34" charset="-122"/>
              </a:rPr>
              <a:t>cat  /</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gshadow</a:t>
            </a:r>
            <a:r>
              <a:rPr lang="zh-CN" altLang="en-US" sz="2000" dirty="0">
                <a:solidFill>
                  <a:srgbClr val="4C6062"/>
                </a:solidFill>
                <a:latin typeface="微软雅黑" panose="020B0503020204020204" pitchFamily="34" charset="-122"/>
                <a:ea typeface="微软雅黑" panose="020B0503020204020204" pitchFamily="34" charset="-122"/>
              </a:rPr>
              <a:t>命令可以查看整个文件内容</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a:t>
            </a:r>
            <a:r>
              <a:rPr lang="zh-CN" altLang="zh-CN" sz="1800" b="1" kern="100" dirty="0">
                <a:solidFill>
                  <a:srgbClr val="000000"/>
                </a:solidFill>
                <a:effectLst/>
                <a:latin typeface="Courier New" panose="02070309020205020404" pitchFamily="49" charset="0"/>
                <a:ea typeface="方正书宋简体"/>
              </a:rPr>
              <a:t>组名称</a:t>
            </a:r>
            <a:r>
              <a:rPr lang="en-US" altLang="zh-CN" sz="1800" b="1" kern="100" dirty="0">
                <a:solidFill>
                  <a:srgbClr val="000000"/>
                </a:solidFill>
                <a:effectLst/>
                <a:latin typeface="Courier New" panose="02070309020205020404" pitchFamily="49" charset="0"/>
                <a:ea typeface="方正书宋简体"/>
              </a:rPr>
              <a:t>:</a:t>
            </a:r>
            <a:r>
              <a:rPr lang="zh-CN" altLang="zh-CN" sz="1800" b="1" kern="100" dirty="0">
                <a:solidFill>
                  <a:srgbClr val="000000"/>
                </a:solidFill>
                <a:effectLst/>
                <a:latin typeface="Courier New" panose="02070309020205020404" pitchFamily="49" charset="0"/>
                <a:ea typeface="方正书宋简体"/>
              </a:rPr>
              <a:t>加密后的组口令（没有就用！）</a:t>
            </a:r>
            <a:r>
              <a:rPr lang="en-US" altLang="zh-CN" sz="1800" b="1" kern="100" dirty="0">
                <a:solidFill>
                  <a:srgbClr val="000000"/>
                </a:solidFill>
                <a:effectLst/>
                <a:latin typeface="Courier New" panose="02070309020205020404" pitchFamily="49" charset="0"/>
                <a:ea typeface="方正书宋简体"/>
              </a:rPr>
              <a:t>:</a:t>
            </a:r>
            <a:r>
              <a:rPr lang="zh-CN" altLang="zh-CN" sz="1800" b="1" kern="100" dirty="0">
                <a:solidFill>
                  <a:srgbClr val="000000"/>
                </a:solidFill>
                <a:effectLst/>
                <a:latin typeface="Courier New" panose="02070309020205020404" pitchFamily="49" charset="0"/>
                <a:ea typeface="方正书宋简体"/>
              </a:rPr>
              <a:t>组的管理员</a:t>
            </a:r>
            <a:r>
              <a:rPr lang="en-US" altLang="zh-CN" sz="1800" b="1" kern="100" dirty="0">
                <a:solidFill>
                  <a:srgbClr val="000000"/>
                </a:solidFill>
                <a:effectLst/>
                <a:latin typeface="Courier New" panose="02070309020205020404" pitchFamily="49" charset="0"/>
                <a:ea typeface="方正书宋简体"/>
              </a:rPr>
              <a:t>:</a:t>
            </a:r>
            <a:r>
              <a:rPr lang="zh-CN" altLang="zh-CN" sz="1800" b="1" kern="100" dirty="0">
                <a:solidFill>
                  <a:srgbClr val="000000"/>
                </a:solidFill>
                <a:effectLst/>
                <a:latin typeface="Courier New" panose="02070309020205020404" pitchFamily="49" charset="0"/>
                <a:ea typeface="方正书宋简体"/>
              </a:rPr>
              <a:t>组成员列表</a:t>
            </a:r>
            <a:r>
              <a:rPr lang="zh-CN" altLang="en-US" sz="2000" dirty="0">
                <a:solidFill>
                  <a:srgbClr val="4C6062"/>
                </a:solidFill>
                <a:latin typeface="微软雅黑" panose="020B0503020204020204" pitchFamily="34" charset="-122"/>
                <a:ea typeface="微软雅黑" panose="020B0503020204020204" pitchFamily="34" charset="-122"/>
              </a:rPr>
              <a:t>）</a:t>
            </a:r>
            <a:endParaRPr lang="en-US" altLang="zh-CN" sz="2000" dirty="0">
              <a:solidFill>
                <a:srgbClr val="4C6062"/>
              </a:solidFill>
              <a:latin typeface="微软雅黑" panose="020B0503020204020204" pitchFamily="34" charset="-122"/>
              <a:ea typeface="微软雅黑" panose="020B0503020204020204" pitchFamily="34" charset="-122"/>
            </a:endParaRPr>
          </a:p>
          <a:p>
            <a:pPr lvl="1" indent="457200">
              <a:lnSpc>
                <a:spcPct val="150000"/>
              </a:lnSpc>
            </a:pPr>
            <a:r>
              <a:rPr lang="en-US" altLang="zh-CN" sz="1600" dirty="0">
                <a:solidFill>
                  <a:srgbClr val="4C6062"/>
                </a:solidFill>
                <a:latin typeface="微软雅黑" panose="020B0503020204020204" pitchFamily="34" charset="-122"/>
                <a:ea typeface="微软雅黑" panose="020B0503020204020204" pitchFamily="34" charset="-122"/>
              </a:rPr>
              <a:t>root:::</a:t>
            </a:r>
            <a:endParaRPr lang="en-US" altLang="zh-CN" sz="1600" dirty="0">
              <a:solidFill>
                <a:srgbClr val="4C6062"/>
              </a:solidFill>
              <a:latin typeface="微软雅黑" panose="020B0503020204020204" pitchFamily="34" charset="-122"/>
              <a:ea typeface="微软雅黑" panose="020B0503020204020204" pitchFamily="34" charset="-122"/>
            </a:endParaRPr>
          </a:p>
          <a:p>
            <a:pPr lvl="1" indent="457200">
              <a:lnSpc>
                <a:spcPct val="150000"/>
              </a:lnSpc>
            </a:pPr>
            <a:r>
              <a:rPr lang="en-US" altLang="zh-CN" sz="1600" dirty="0">
                <a:solidFill>
                  <a:srgbClr val="4C6062"/>
                </a:solidFill>
                <a:latin typeface="微软雅黑" panose="020B0503020204020204" pitchFamily="34" charset="-122"/>
                <a:ea typeface="微软雅黑" panose="020B0503020204020204" pitchFamily="34" charset="-122"/>
              </a:rPr>
              <a:t>bin:::</a:t>
            </a:r>
            <a:endParaRPr lang="en-US" altLang="zh-CN" sz="1600" dirty="0">
              <a:solidFill>
                <a:srgbClr val="4C6062"/>
              </a:solidFill>
              <a:latin typeface="微软雅黑" panose="020B0503020204020204" pitchFamily="34" charset="-122"/>
              <a:ea typeface="微软雅黑" panose="020B0503020204020204" pitchFamily="34" charset="-122"/>
            </a:endParaRPr>
          </a:p>
          <a:p>
            <a:pPr lvl="1" indent="457200">
              <a:lnSpc>
                <a:spcPct val="150000"/>
              </a:lnSpc>
            </a:pPr>
            <a:r>
              <a:rPr lang="en-US" altLang="zh-CN" sz="1600" dirty="0">
                <a:solidFill>
                  <a:srgbClr val="4C6062"/>
                </a:solidFill>
                <a:latin typeface="微软雅黑" panose="020B0503020204020204" pitchFamily="34" charset="-122"/>
                <a:ea typeface="微软雅黑" panose="020B0503020204020204" pitchFamily="34" charset="-122"/>
              </a:rPr>
              <a:t>daemon::: </a:t>
            </a:r>
            <a:endParaRPr lang="en-US" altLang="zh-CN" sz="1600" dirty="0">
              <a:solidFill>
                <a:srgbClr val="4C6062"/>
              </a:solidFill>
              <a:latin typeface="微软雅黑" panose="020B0503020204020204" pitchFamily="34" charset="-122"/>
              <a:ea typeface="微软雅黑" panose="020B0503020204020204" pitchFamily="34" charset="-122"/>
            </a:endParaRPr>
          </a:p>
          <a:p>
            <a:pPr lvl="1" indent="457200">
              <a:lnSpc>
                <a:spcPct val="150000"/>
              </a:lnSpc>
            </a:pPr>
            <a:r>
              <a:rPr lang="en-US" altLang="zh-CN" sz="1600" dirty="0">
                <a:solidFill>
                  <a:srgbClr val="4C6062"/>
                </a:solidFill>
                <a:latin typeface="微软雅黑" panose="020B0503020204020204" pitchFamily="34" charset="-122"/>
                <a:ea typeface="微软雅黑" panose="020B0503020204020204" pitchFamily="34" charset="-122"/>
              </a:rPr>
              <a:t>bobby:!::user1,user2</a:t>
            </a:r>
            <a:endParaRPr lang="en-US" altLang="zh-CN" sz="1600" dirty="0">
              <a:solidFill>
                <a:srgbClr val="4C6062"/>
              </a:solidFill>
              <a:latin typeface="微软雅黑" panose="020B0503020204020204" pitchFamily="34" charset="-122"/>
              <a:ea typeface="微软雅黑" panose="020B0503020204020204" pitchFamily="34" charset="-122"/>
            </a:endParaRPr>
          </a:p>
          <a:p>
            <a:pPr lvl="1" indent="457200">
              <a:lnSpc>
                <a:spcPct val="150000"/>
              </a:lnSpc>
            </a:pPr>
            <a:r>
              <a:rPr lang="en-US" altLang="zh-CN" sz="1600" dirty="0">
                <a:solidFill>
                  <a:srgbClr val="4C6062"/>
                </a:solidFill>
                <a:latin typeface="微软雅黑" panose="020B0503020204020204" pitchFamily="34" charset="-122"/>
                <a:ea typeface="微软雅黑" panose="020B0503020204020204" pitchFamily="34" charset="-122"/>
              </a:rPr>
              <a:t>user1:!::</a:t>
            </a:r>
            <a:endParaRPr lang="en-US" altLang="zh-CN" sz="1600" dirty="0">
              <a:solidFill>
                <a:srgbClr val="4C6062"/>
              </a:solidFill>
              <a:latin typeface="微软雅黑" panose="020B0503020204020204" pitchFamily="34" charset="-122"/>
              <a:ea typeface="微软雅黑" panose="020B0503020204020204" pitchFamily="34" charset="-122"/>
            </a:endParaRPr>
          </a:p>
          <a:p>
            <a:pPr lvl="1" indent="457200">
              <a:lnSpc>
                <a:spcPct val="150000"/>
              </a:lnSpc>
            </a:pPr>
            <a:r>
              <a:rPr lang="en-US" altLang="zh-CN" sz="1600" dirty="0">
                <a:solidFill>
                  <a:srgbClr val="4C6062"/>
                </a:solidFill>
                <a:latin typeface="微软雅黑" panose="020B0503020204020204" pitchFamily="34" charset="-122"/>
                <a:ea typeface="微软雅黑" panose="020B0503020204020204" pitchFamily="34" charset="-122"/>
              </a:rPr>
              <a:t>user2:!::</a:t>
            </a:r>
            <a:endParaRPr lang="en-US" altLang="zh-CN" sz="16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endParaRPr lang="en-US" altLang="zh-CN" sz="1400" dirty="0">
              <a:solidFill>
                <a:srgbClr val="4C6062"/>
              </a:solidFill>
              <a:latin typeface="微软雅黑" panose="020B0503020204020204" pitchFamily="34" charset="-122"/>
              <a:ea typeface="微软雅黑" panose="020B0503020204020204" pitchFamily="34" charset="-122"/>
            </a:endParaRPr>
          </a:p>
        </p:txBody>
      </p:sp>
      <p:sp>
        <p:nvSpPr>
          <p:cNvPr id="4" name="标题 3"/>
          <p:cNvSpPr>
            <a:spLocks noGrp="1"/>
          </p:cNvSpPr>
          <p:nvPr>
            <p:ph type="title"/>
          </p:nvPr>
        </p:nvSpPr>
        <p:spPr/>
        <p:txBody>
          <a:bodyPr/>
          <a:lstStyle/>
          <a:p>
            <a:r>
              <a:rPr lang="zh-CN" altLang="en-US" dirty="0"/>
              <a:t>一、</a:t>
            </a:r>
            <a:r>
              <a:rPr lang="zh-CN" altLang="en-US" dirty="0">
                <a:latin typeface="Microsoft YaHei UI" panose="020B0503020204020204" pitchFamily="18" charset="-122"/>
                <a:cs typeface="Microsoft YaHei UI" panose="020B0503020204020204" pitchFamily="18" charset="-122"/>
                <a:sym typeface="+mn-ea"/>
              </a:rPr>
              <a:t>项目知识准备</a:t>
            </a:r>
            <a:endParaRPr lang="zh-CN" altLang="en-US" dirty="0"/>
          </a:p>
        </p:txBody>
      </p:sp>
      <p:sp>
        <p:nvSpPr>
          <p:cNvPr id="6" name="内容占位符 5"/>
          <p:cNvSpPr>
            <a:spLocks noGrp="1"/>
          </p:cNvSpPr>
          <p:nvPr>
            <p:ph idx="13"/>
          </p:nvPr>
        </p:nvSpPr>
        <p:spPr/>
        <p:txBody>
          <a:bodyPr>
            <a:noAutofit/>
          </a:bodyPr>
          <a:lstStyle/>
          <a:p>
            <a:r>
              <a:rPr lang="zh-CN" altLang="en-US" dirty="0"/>
              <a:t>理解组文件</a:t>
            </a:r>
            <a:endParaRPr lang="zh-CN" altLang="en-US"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633075" cy="1123950"/>
            <a:chOff x="1325" y="8641"/>
            <a:chExt cx="16745" cy="1770"/>
          </a:xfrm>
        </p:grpSpPr>
        <p:sp>
          <p:nvSpPr>
            <p:cNvPr id="38" name="矩形 37"/>
            <p:cNvSpPr/>
            <p:nvPr/>
          </p:nvSpPr>
          <p:spPr>
            <a:xfrm flipV="1">
              <a:off x="3438" y="10004"/>
              <a:ext cx="14632" cy="1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p:transition spd="slow">
    <p:push/>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4914029" y="2743994"/>
            <a:ext cx="2251946" cy="369353"/>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17" name="TextBox 1"/>
          <p:cNvSpPr txBox="1"/>
          <p:nvPr/>
        </p:nvSpPr>
        <p:spPr>
          <a:xfrm>
            <a:off x="5133472" y="2777709"/>
            <a:ext cx="1705595"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kumimoji="0" lang="zh-CN" altLang="en-US"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项目设计与准备</a:t>
            </a:r>
            <a:endParaRPr kumimoji="0" lang="zh-CN" altLang="en-US"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18" name="TextBox 1"/>
          <p:cNvSpPr txBox="1"/>
          <p:nvPr/>
        </p:nvSpPr>
        <p:spPr>
          <a:xfrm>
            <a:off x="5133472" y="2069841"/>
            <a:ext cx="1461939"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lang="zh-CN" altLang="en-US" sz="1900" dirty="0">
                <a:solidFill>
                  <a:srgbClr val="656D8D"/>
                </a:solidFill>
                <a:latin typeface="Microsoft YaHei UI" panose="020B0503020204020204" pitchFamily="18" charset="-122"/>
                <a:ea typeface="微软雅黑" panose="020B0503020204020204" pitchFamily="34" charset="-122"/>
              </a:rPr>
              <a:t>项目知识准备</a:t>
            </a:r>
            <a:endParaRPr lang="zh-CN" altLang="en-US" sz="1900" dirty="0">
              <a:solidFill>
                <a:srgbClr val="656D8D"/>
              </a:solidFill>
              <a:latin typeface="Microsoft YaHei UI" panose="020B0503020204020204" pitchFamily="18" charset="-122"/>
              <a:ea typeface="微软雅黑" panose="020B0503020204020204" pitchFamily="34" charset="-122"/>
            </a:endParaRPr>
          </a:p>
        </p:txBody>
      </p:sp>
      <p:sp>
        <p:nvSpPr>
          <p:cNvPr id="48" name="TextBox 1"/>
          <p:cNvSpPr txBox="1"/>
          <p:nvPr/>
        </p:nvSpPr>
        <p:spPr>
          <a:xfrm>
            <a:off x="5176004" y="3531486"/>
            <a:ext cx="974626"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项目实施</a:t>
            </a:r>
            <a:endPar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50" name="TextBox 1"/>
          <p:cNvSpPr txBox="1"/>
          <p:nvPr/>
        </p:nvSpPr>
        <p:spPr>
          <a:xfrm>
            <a:off x="5123624" y="4281352"/>
            <a:ext cx="2680221"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项目实录：管理用户和组</a:t>
            </a:r>
            <a:endPar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51" name="Freeform 3"/>
          <p:cNvSpPr/>
          <p:nvPr/>
        </p:nvSpPr>
        <p:spPr>
          <a:xfrm>
            <a:off x="4700092" y="1642913"/>
            <a:ext cx="79628" cy="3615681"/>
          </a:xfrm>
          <a:custGeom>
            <a:avLst/>
            <a:gdLst>
              <a:gd name="connsiteX0" fmla="*/ 6350 w 21844"/>
              <a:gd name="connsiteY0" fmla="*/ 6350 h 879855"/>
              <a:gd name="connsiteX1" fmla="*/ 6350 w 21844"/>
              <a:gd name="connsiteY1" fmla="*/ 873506 h 879855"/>
            </a:gdLst>
            <a:ahLst/>
            <a:cxnLst>
              <a:cxn ang="0">
                <a:pos x="connsiteX0" y="connsiteY0"/>
              </a:cxn>
              <a:cxn ang="1">
                <a:pos x="connsiteX1" y="connsiteY1"/>
              </a:cxn>
            </a:cxnLst>
            <a:rect l="l" t="t" r="r" b="b"/>
            <a:pathLst>
              <a:path w="21844" h="879855">
                <a:moveTo>
                  <a:pt x="6350" y="6350"/>
                </a:moveTo>
                <a:lnTo>
                  <a:pt x="6350" y="873506"/>
                </a:lnTo>
              </a:path>
            </a:pathLst>
          </a:custGeom>
          <a:ln w="12700">
            <a:solidFill>
              <a:srgbClr val="A4B3D8"/>
            </a:solidFill>
            <a:prstDash val="solid"/>
          </a:ln>
        </p:spPr>
        <p:style>
          <a:lnRef idx="1">
            <a:schemeClr val="accent1"/>
          </a:lnRef>
          <a:fillRef idx="0">
            <a:schemeClr val="accent1"/>
          </a:fillRef>
          <a:effectRef idx="0">
            <a:schemeClr val="accent1"/>
          </a:effectRef>
          <a:fontRef idx="minor">
            <a:schemeClr val="tx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52" name="Freeform 3"/>
          <p:cNvSpPr/>
          <p:nvPr/>
        </p:nvSpPr>
        <p:spPr>
          <a:xfrm>
            <a:off x="4637406" y="215848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 name="Freeform 3"/>
          <p:cNvSpPr/>
          <p:nvPr/>
        </p:nvSpPr>
        <p:spPr>
          <a:xfrm>
            <a:off x="4637406" y="2902368"/>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3" name="Freeform 3"/>
          <p:cNvSpPr/>
          <p:nvPr/>
        </p:nvSpPr>
        <p:spPr>
          <a:xfrm>
            <a:off x="4637406" y="36357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4" name="Freeform 3"/>
          <p:cNvSpPr/>
          <p:nvPr/>
        </p:nvSpPr>
        <p:spPr>
          <a:xfrm>
            <a:off x="4637406" y="43596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Tree>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二、</a:t>
            </a:r>
            <a:r>
              <a:rPr lang="zh-CN" altLang="en-US" dirty="0">
                <a:latin typeface="Microsoft YaHei UI" panose="020B0503020204020204" pitchFamily="18" charset="-122"/>
                <a:cs typeface="Microsoft YaHei UI" panose="020B0503020204020204" pitchFamily="18" charset="-122"/>
                <a:sym typeface="+mn-ea"/>
              </a:rPr>
              <a:t>项目设计与准备</a:t>
            </a:r>
            <a:endParaRPr lang="zh-CN" altLang="en-US" dirty="0"/>
          </a:p>
        </p:txBody>
      </p:sp>
      <p:sp>
        <p:nvSpPr>
          <p:cNvPr id="6" name="内容占位符 5"/>
          <p:cNvSpPr>
            <a:spLocks noGrp="1"/>
          </p:cNvSpPr>
          <p:nvPr>
            <p:ph idx="13"/>
          </p:nvPr>
        </p:nvSpPr>
        <p:spPr/>
        <p:txBody>
          <a:bodyPr>
            <a:normAutofit/>
          </a:bodyPr>
          <a:lstStyle/>
          <a:p>
            <a:r>
              <a:rPr lang="zh-CN" altLang="en-US" dirty="0"/>
              <a:t>项目设计与准备</a:t>
            </a:r>
            <a:endParaRPr lang="zh-CN" altLang="en-US" b="0" dirty="0"/>
          </a:p>
        </p:txBody>
      </p:sp>
      <p:sp>
        <p:nvSpPr>
          <p:cNvPr id="2" name="文本框 1"/>
          <p:cNvSpPr txBox="1"/>
          <p:nvPr/>
        </p:nvSpPr>
        <p:spPr>
          <a:xfrm>
            <a:off x="928187" y="1570517"/>
            <a:ext cx="10276388" cy="3269613"/>
          </a:xfrm>
          <a:prstGeom prst="rect">
            <a:avLst/>
          </a:prstGeom>
          <a:noFill/>
        </p:spPr>
        <p:txBody>
          <a:bodyPr wrap="square" rtlCol="0" anchor="t">
            <a:spAutoFit/>
          </a:bodyPr>
          <a:lstStyle/>
          <a:p>
            <a:pPr indent="266700" algn="just">
              <a:lnSpc>
                <a:spcPct val="150000"/>
              </a:lnSpc>
            </a:pPr>
            <a:r>
              <a:rPr lang="zh-CN" altLang="en-US" sz="2000" kern="100" dirty="0">
                <a:effectLst/>
                <a:latin typeface="+mn-ea"/>
              </a:rPr>
              <a:t>服务器安装完成后，需要对用户账户和组、文件权限等内容进行管理。</a:t>
            </a:r>
            <a:endParaRPr lang="zh-CN" altLang="en-US" sz="2000" kern="100" dirty="0">
              <a:effectLst/>
              <a:latin typeface="+mn-ea"/>
            </a:endParaRPr>
          </a:p>
          <a:p>
            <a:pPr indent="266700" algn="just">
              <a:lnSpc>
                <a:spcPct val="150000"/>
              </a:lnSpc>
            </a:pPr>
            <a:r>
              <a:rPr lang="zh-CN" altLang="en-US" sz="2000" kern="100" dirty="0">
                <a:effectLst/>
                <a:latin typeface="+mn-ea"/>
              </a:rPr>
              <a:t>在进行本项目的教学与实验前，需要做好如下准备。</a:t>
            </a:r>
            <a:endParaRPr lang="zh-CN" altLang="en-US" sz="2000" kern="100" dirty="0">
              <a:effectLst/>
              <a:latin typeface="+mn-ea"/>
            </a:endParaRPr>
          </a:p>
          <a:p>
            <a:pPr indent="266700" algn="just">
              <a:lnSpc>
                <a:spcPct val="150000"/>
              </a:lnSpc>
            </a:pPr>
            <a:r>
              <a:rPr lang="zh-CN" altLang="en-US" sz="2000" kern="100" dirty="0">
                <a:effectLst/>
                <a:latin typeface="+mn-ea"/>
              </a:rPr>
              <a:t>（</a:t>
            </a:r>
            <a:r>
              <a:rPr lang="en-US" altLang="zh-CN" sz="2000" kern="100" dirty="0">
                <a:effectLst/>
                <a:latin typeface="+mn-ea"/>
              </a:rPr>
              <a:t>1</a:t>
            </a:r>
            <a:r>
              <a:rPr lang="zh-CN" altLang="en-US" sz="2000" kern="100" dirty="0">
                <a:effectLst/>
                <a:latin typeface="+mn-ea"/>
              </a:rPr>
              <a:t>）已经安装好的统信</a:t>
            </a:r>
            <a:r>
              <a:rPr lang="en-US" altLang="zh-CN" sz="2000" kern="100" dirty="0">
                <a:effectLst/>
                <a:latin typeface="+mn-ea"/>
              </a:rPr>
              <a:t>UOS V20</a:t>
            </a:r>
            <a:r>
              <a:rPr lang="zh-CN" altLang="en-US" sz="2000" kern="100" dirty="0">
                <a:effectLst/>
                <a:latin typeface="+mn-ea"/>
              </a:rPr>
              <a:t>。</a:t>
            </a:r>
            <a:endParaRPr lang="zh-CN" altLang="en-US" sz="2000" kern="100" dirty="0">
              <a:effectLst/>
              <a:latin typeface="+mn-ea"/>
            </a:endParaRPr>
          </a:p>
          <a:p>
            <a:pPr indent="266700" algn="just">
              <a:lnSpc>
                <a:spcPct val="150000"/>
              </a:lnSpc>
            </a:pPr>
            <a:r>
              <a:rPr lang="zh-CN" altLang="en-US" sz="2000" kern="100" dirty="0">
                <a:effectLst/>
                <a:latin typeface="+mn-ea"/>
              </a:rPr>
              <a:t>（</a:t>
            </a:r>
            <a:r>
              <a:rPr lang="en-US" altLang="zh-CN" sz="2000" kern="100" dirty="0">
                <a:effectLst/>
                <a:latin typeface="+mn-ea"/>
              </a:rPr>
              <a:t>2</a:t>
            </a:r>
            <a:r>
              <a:rPr lang="zh-CN" altLang="en-US" sz="2000" kern="100" dirty="0">
                <a:effectLst/>
                <a:latin typeface="+mn-ea"/>
              </a:rPr>
              <a:t>）</a:t>
            </a:r>
            <a:r>
              <a:rPr lang="en-US" altLang="zh-CN" sz="2000" kern="100" dirty="0">
                <a:effectLst/>
                <a:latin typeface="+mn-ea"/>
              </a:rPr>
              <a:t>ISO</a:t>
            </a:r>
            <a:r>
              <a:rPr lang="zh-CN" altLang="en-US" sz="2000" kern="100" dirty="0">
                <a:effectLst/>
                <a:latin typeface="+mn-ea"/>
              </a:rPr>
              <a:t>映像文件。</a:t>
            </a:r>
            <a:endParaRPr lang="zh-CN" altLang="en-US" sz="2000" kern="100" dirty="0">
              <a:effectLst/>
              <a:latin typeface="+mn-ea"/>
            </a:endParaRPr>
          </a:p>
          <a:p>
            <a:pPr indent="266700" algn="just">
              <a:lnSpc>
                <a:spcPct val="150000"/>
              </a:lnSpc>
            </a:pPr>
            <a:r>
              <a:rPr lang="zh-CN" altLang="en-US" sz="2000" kern="100" dirty="0">
                <a:effectLst/>
                <a:latin typeface="+mn-ea"/>
              </a:rPr>
              <a:t>（</a:t>
            </a:r>
            <a:r>
              <a:rPr lang="en-US" altLang="zh-CN" sz="2000" kern="100" dirty="0">
                <a:effectLst/>
                <a:latin typeface="+mn-ea"/>
              </a:rPr>
              <a:t>3</a:t>
            </a:r>
            <a:r>
              <a:rPr lang="zh-CN" altLang="en-US" sz="2000" kern="100" dirty="0">
                <a:effectLst/>
                <a:latin typeface="+mn-ea"/>
              </a:rPr>
              <a:t>）</a:t>
            </a:r>
            <a:r>
              <a:rPr lang="en-US" altLang="zh-CN" sz="2000" kern="100" dirty="0">
                <a:effectLst/>
                <a:latin typeface="+mn-ea"/>
              </a:rPr>
              <a:t>VMware 16.1.1</a:t>
            </a:r>
            <a:r>
              <a:rPr lang="zh-CN" altLang="en-US" sz="2000" kern="100" dirty="0">
                <a:effectLst/>
                <a:latin typeface="+mn-ea"/>
              </a:rPr>
              <a:t>以上虚拟机软件</a:t>
            </a:r>
            <a:endParaRPr lang="zh-CN" altLang="en-US" sz="2000" kern="100" dirty="0">
              <a:effectLst/>
              <a:latin typeface="+mn-ea"/>
            </a:endParaRPr>
          </a:p>
          <a:p>
            <a:pPr indent="266700" algn="just">
              <a:lnSpc>
                <a:spcPct val="150000"/>
              </a:lnSpc>
            </a:pPr>
            <a:r>
              <a:rPr lang="zh-CN" altLang="en-US" sz="2000" kern="100" dirty="0">
                <a:effectLst/>
                <a:latin typeface="+mn-ea"/>
              </a:rPr>
              <a:t>（</a:t>
            </a:r>
            <a:r>
              <a:rPr lang="en-US" altLang="zh-CN" sz="2000" kern="100" dirty="0">
                <a:effectLst/>
                <a:latin typeface="+mn-ea"/>
              </a:rPr>
              <a:t>4</a:t>
            </a:r>
            <a:r>
              <a:rPr lang="zh-CN" altLang="en-US" sz="2000" kern="100" dirty="0">
                <a:effectLst/>
                <a:latin typeface="+mn-ea"/>
              </a:rPr>
              <a:t>）设计教学或实验用的用户及权限列表。</a:t>
            </a:r>
            <a:endParaRPr lang="zh-CN" altLang="en-US" sz="2000" kern="100" dirty="0">
              <a:effectLst/>
              <a:latin typeface="+mn-ea"/>
            </a:endParaRPr>
          </a:p>
          <a:p>
            <a:pPr indent="266700" algn="just">
              <a:lnSpc>
                <a:spcPct val="150000"/>
              </a:lnSpc>
            </a:pPr>
            <a:r>
              <a:rPr lang="zh-CN" altLang="en-US" sz="2000" kern="100" dirty="0">
                <a:effectLst/>
                <a:latin typeface="+mn-ea"/>
              </a:rPr>
              <a:t>本项目的所有实例都在服务器</a:t>
            </a:r>
            <a:r>
              <a:rPr lang="en-US" altLang="zh-CN" sz="2000" kern="100" dirty="0">
                <a:effectLst/>
                <a:latin typeface="+mn-ea"/>
              </a:rPr>
              <a:t>Server01</a:t>
            </a:r>
            <a:r>
              <a:rPr lang="zh-CN" altLang="en-US" sz="2000" kern="100" dirty="0">
                <a:effectLst/>
                <a:latin typeface="+mn-ea"/>
              </a:rPr>
              <a:t>上完成。</a:t>
            </a:r>
            <a:endParaRPr lang="zh-CN" altLang="en-US" sz="2000" kern="100" dirty="0">
              <a:effectLst/>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5066429" y="3485577"/>
            <a:ext cx="1772638" cy="369353"/>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17" name="TextBox 1"/>
          <p:cNvSpPr txBox="1"/>
          <p:nvPr/>
        </p:nvSpPr>
        <p:spPr>
          <a:xfrm>
            <a:off x="5133472" y="2777709"/>
            <a:ext cx="1705595"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lang="zh-CN" altLang="en-US" sz="1900" dirty="0">
                <a:solidFill>
                  <a:srgbClr val="656D8D"/>
                </a:solidFill>
                <a:latin typeface="Microsoft YaHei UI" panose="020B0503020204020204" pitchFamily="18" charset="-122"/>
                <a:ea typeface="微软雅黑" panose="020B0503020204020204" pitchFamily="34" charset="-122"/>
              </a:rPr>
              <a:t>项目设计与准备</a:t>
            </a:r>
            <a:endParaRPr lang="zh-CN" altLang="en-US" sz="1900" dirty="0">
              <a:solidFill>
                <a:srgbClr val="656D8D"/>
              </a:solidFill>
              <a:latin typeface="Microsoft YaHei UI" panose="020B0503020204020204" pitchFamily="18" charset="-122"/>
              <a:ea typeface="微软雅黑" panose="020B0503020204020204" pitchFamily="34" charset="-122"/>
            </a:endParaRPr>
          </a:p>
        </p:txBody>
      </p:sp>
      <p:sp>
        <p:nvSpPr>
          <p:cNvPr id="18" name="TextBox 1"/>
          <p:cNvSpPr txBox="1"/>
          <p:nvPr/>
        </p:nvSpPr>
        <p:spPr>
          <a:xfrm>
            <a:off x="5133472" y="2069841"/>
            <a:ext cx="1461939"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lang="zh-CN" altLang="en-US" sz="1900" dirty="0">
                <a:solidFill>
                  <a:srgbClr val="656D8D"/>
                </a:solidFill>
                <a:latin typeface="Microsoft YaHei UI" panose="020B0503020204020204" pitchFamily="18" charset="-122"/>
                <a:ea typeface="微软雅黑" panose="020B0503020204020204" pitchFamily="34" charset="-122"/>
              </a:rPr>
              <a:t>项目知识准备</a:t>
            </a:r>
            <a:endParaRPr lang="zh-CN" altLang="en-US" sz="1900" dirty="0">
              <a:solidFill>
                <a:srgbClr val="656D8D"/>
              </a:solidFill>
              <a:latin typeface="Microsoft YaHei UI" panose="020B0503020204020204" pitchFamily="18" charset="-122"/>
              <a:ea typeface="微软雅黑" panose="020B0503020204020204" pitchFamily="34" charset="-122"/>
            </a:endParaRPr>
          </a:p>
        </p:txBody>
      </p:sp>
      <p:sp>
        <p:nvSpPr>
          <p:cNvPr id="48" name="TextBox 1"/>
          <p:cNvSpPr txBox="1"/>
          <p:nvPr/>
        </p:nvSpPr>
        <p:spPr>
          <a:xfrm>
            <a:off x="5176004" y="3531486"/>
            <a:ext cx="974626"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kumimoji="0" lang="zh-CN" altLang="en-US"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项目</a:t>
            </a:r>
            <a:r>
              <a:rPr lang="zh-CN" altLang="en-US" sz="1900" dirty="0">
                <a:solidFill>
                  <a:schemeClr val="bg1"/>
                </a:solidFill>
                <a:latin typeface="Microsoft YaHei UI" panose="020B0503020204020204" pitchFamily="18" charset="-122"/>
                <a:ea typeface="微软雅黑" panose="020B0503020204020204" pitchFamily="34" charset="-122"/>
              </a:rPr>
              <a:t>实施</a:t>
            </a:r>
            <a:endParaRPr lang="zh-CN" altLang="en-US" sz="1900" dirty="0">
              <a:solidFill>
                <a:schemeClr val="bg1"/>
              </a:solidFill>
              <a:latin typeface="Microsoft YaHei UI" panose="020B0503020204020204" pitchFamily="18" charset="-122"/>
              <a:ea typeface="微软雅黑" panose="020B0503020204020204" pitchFamily="34" charset="-122"/>
            </a:endParaRPr>
          </a:p>
        </p:txBody>
      </p:sp>
      <p:sp>
        <p:nvSpPr>
          <p:cNvPr id="50" name="TextBox 1"/>
          <p:cNvSpPr txBox="1"/>
          <p:nvPr/>
        </p:nvSpPr>
        <p:spPr>
          <a:xfrm>
            <a:off x="5123624" y="4281352"/>
            <a:ext cx="2680221"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项目实录：管理用户和组</a:t>
            </a:r>
            <a:endPar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51" name="Freeform 3"/>
          <p:cNvSpPr/>
          <p:nvPr/>
        </p:nvSpPr>
        <p:spPr>
          <a:xfrm>
            <a:off x="4700092" y="1642913"/>
            <a:ext cx="79628" cy="3615681"/>
          </a:xfrm>
          <a:custGeom>
            <a:avLst/>
            <a:gdLst>
              <a:gd name="connsiteX0" fmla="*/ 6350 w 21844"/>
              <a:gd name="connsiteY0" fmla="*/ 6350 h 879855"/>
              <a:gd name="connsiteX1" fmla="*/ 6350 w 21844"/>
              <a:gd name="connsiteY1" fmla="*/ 873506 h 879855"/>
            </a:gdLst>
            <a:ahLst/>
            <a:cxnLst>
              <a:cxn ang="0">
                <a:pos x="connsiteX0" y="connsiteY0"/>
              </a:cxn>
              <a:cxn ang="1">
                <a:pos x="connsiteX1" y="connsiteY1"/>
              </a:cxn>
            </a:cxnLst>
            <a:rect l="l" t="t" r="r" b="b"/>
            <a:pathLst>
              <a:path w="21844" h="879855">
                <a:moveTo>
                  <a:pt x="6350" y="6350"/>
                </a:moveTo>
                <a:lnTo>
                  <a:pt x="6350" y="873506"/>
                </a:lnTo>
              </a:path>
            </a:pathLst>
          </a:custGeom>
          <a:ln w="12700">
            <a:solidFill>
              <a:srgbClr val="A4B3D8"/>
            </a:solidFill>
            <a:prstDash val="solid"/>
          </a:ln>
        </p:spPr>
        <p:style>
          <a:lnRef idx="1">
            <a:schemeClr val="accent1"/>
          </a:lnRef>
          <a:fillRef idx="0">
            <a:schemeClr val="accent1"/>
          </a:fillRef>
          <a:effectRef idx="0">
            <a:schemeClr val="accent1"/>
          </a:effectRef>
          <a:fontRef idx="minor">
            <a:schemeClr val="tx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52" name="Freeform 3"/>
          <p:cNvSpPr/>
          <p:nvPr/>
        </p:nvSpPr>
        <p:spPr>
          <a:xfrm>
            <a:off x="4637406" y="215848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 name="Freeform 3"/>
          <p:cNvSpPr/>
          <p:nvPr/>
        </p:nvSpPr>
        <p:spPr>
          <a:xfrm>
            <a:off x="4637406" y="2902368"/>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3" name="Freeform 3"/>
          <p:cNvSpPr/>
          <p:nvPr/>
        </p:nvSpPr>
        <p:spPr>
          <a:xfrm>
            <a:off x="4637406" y="36357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4" name="Freeform 3"/>
          <p:cNvSpPr/>
          <p:nvPr/>
        </p:nvSpPr>
        <p:spPr>
          <a:xfrm>
            <a:off x="4637406" y="43596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Tree>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88217" y="3988532"/>
            <a:ext cx="10029284" cy="2057400"/>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3-1  </a:t>
            </a:r>
            <a:r>
              <a:rPr lang="zh-CN" altLang="en-US" dirty="0"/>
              <a:t>新建用户</a:t>
            </a:r>
            <a:endParaRPr lang="zh-CN" altLang="en-US" b="0" dirty="0"/>
          </a:p>
        </p:txBody>
      </p:sp>
      <p:sp>
        <p:nvSpPr>
          <p:cNvPr id="2" name="文本框 1"/>
          <p:cNvSpPr txBox="1"/>
          <p:nvPr/>
        </p:nvSpPr>
        <p:spPr>
          <a:xfrm>
            <a:off x="984793" y="1471587"/>
            <a:ext cx="9888772" cy="4601260"/>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在系统新建用户可以使用</a:t>
            </a:r>
            <a:r>
              <a:rPr lang="en-US" altLang="zh-CN" sz="2000" dirty="0" err="1">
                <a:solidFill>
                  <a:srgbClr val="4C6062"/>
                </a:solidFill>
                <a:latin typeface="微软雅黑" panose="020B0503020204020204" pitchFamily="34" charset="-122"/>
                <a:ea typeface="微软雅黑" panose="020B0503020204020204" pitchFamily="34" charset="-122"/>
              </a:rPr>
              <a:t>useradd</a:t>
            </a:r>
            <a:r>
              <a:rPr lang="zh-CN" altLang="en-US" sz="2000" dirty="0">
                <a:solidFill>
                  <a:srgbClr val="4C6062"/>
                </a:solidFill>
                <a:latin typeface="微软雅黑" panose="020B0503020204020204" pitchFamily="34" charset="-122"/>
                <a:ea typeface="微软雅黑" panose="020B0503020204020204" pitchFamily="34" charset="-122"/>
              </a:rPr>
              <a:t>或者</a:t>
            </a:r>
            <a:r>
              <a:rPr lang="en-US" altLang="zh-CN" sz="2000" dirty="0" err="1">
                <a:solidFill>
                  <a:srgbClr val="4C6062"/>
                </a:solidFill>
                <a:latin typeface="微软雅黑" panose="020B0503020204020204" pitchFamily="34" charset="-122"/>
                <a:ea typeface="微软雅黑" panose="020B0503020204020204" pitchFamily="34" charset="-122"/>
              </a:rPr>
              <a:t>adduser</a:t>
            </a:r>
            <a:r>
              <a:rPr lang="zh-CN" altLang="en-US" sz="2000" dirty="0">
                <a:solidFill>
                  <a:srgbClr val="4C6062"/>
                </a:solidFill>
                <a:latin typeface="微软雅黑" panose="020B0503020204020204" pitchFamily="34" charset="-122"/>
                <a:ea typeface="微软雅黑" panose="020B0503020204020204" pitchFamily="34" charset="-122"/>
              </a:rPr>
              <a:t>命令。</a:t>
            </a:r>
            <a:r>
              <a:rPr lang="en-US" altLang="zh-CN" sz="2000" dirty="0" err="1">
                <a:solidFill>
                  <a:srgbClr val="4C6062"/>
                </a:solidFill>
                <a:latin typeface="微软雅黑" panose="020B0503020204020204" pitchFamily="34" charset="-122"/>
                <a:ea typeface="微软雅黑" panose="020B0503020204020204" pitchFamily="34" charset="-122"/>
              </a:rPr>
              <a:t>useradd</a:t>
            </a:r>
            <a:r>
              <a:rPr lang="zh-CN" altLang="en-US" sz="2000" dirty="0">
                <a:solidFill>
                  <a:srgbClr val="4C6062"/>
                </a:solidFill>
                <a:latin typeface="微软雅黑" panose="020B0503020204020204" pitchFamily="34" charset="-122"/>
                <a:ea typeface="微软雅黑" panose="020B0503020204020204" pitchFamily="34" charset="-122"/>
              </a:rPr>
              <a:t>命令的格式是：</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useradd</a:t>
            </a: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选项</a:t>
            </a:r>
            <a:r>
              <a:rPr lang="en-US" altLang="zh-CN" sz="2000" dirty="0">
                <a:solidFill>
                  <a:srgbClr val="4C6062"/>
                </a:solidFill>
                <a:latin typeface="微软雅黑" panose="020B0503020204020204" pitchFamily="34" charset="-122"/>
                <a:ea typeface="微软雅黑" panose="020B0503020204020204" pitchFamily="34" charset="-122"/>
              </a:rPr>
              <a:t>]  &lt;username&gt;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例</a:t>
            </a:r>
            <a:r>
              <a:rPr lang="en-US" altLang="zh-CN" sz="2000" dirty="0">
                <a:solidFill>
                  <a:srgbClr val="4C6062"/>
                </a:solidFill>
                <a:latin typeface="微软雅黑" panose="020B0503020204020204" pitchFamily="34" charset="-122"/>
                <a:ea typeface="微软雅黑" panose="020B0503020204020204" pitchFamily="34" charset="-122"/>
              </a:rPr>
              <a:t>3-1】</a:t>
            </a:r>
            <a:r>
              <a:rPr lang="zh-CN" altLang="en-US" sz="2000" dirty="0">
                <a:solidFill>
                  <a:srgbClr val="4C6062"/>
                </a:solidFill>
                <a:latin typeface="微软雅黑" panose="020B0503020204020204" pitchFamily="34" charset="-122"/>
                <a:ea typeface="微软雅黑" panose="020B0503020204020204" pitchFamily="34" charset="-122"/>
              </a:rPr>
              <a:t>新建用户</a:t>
            </a:r>
            <a:r>
              <a:rPr lang="en-US" altLang="zh-CN" sz="2000" dirty="0">
                <a:solidFill>
                  <a:srgbClr val="4C6062"/>
                </a:solidFill>
                <a:latin typeface="微软雅黑" panose="020B0503020204020204" pitchFamily="34" charset="-122"/>
                <a:ea typeface="微软雅黑" panose="020B0503020204020204" pitchFamily="34" charset="-122"/>
              </a:rPr>
              <a:t>user3</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UID</a:t>
            </a:r>
            <a:r>
              <a:rPr lang="zh-CN" altLang="en-US" sz="2000" dirty="0">
                <a:solidFill>
                  <a:srgbClr val="4C6062"/>
                </a:solidFill>
                <a:latin typeface="微软雅黑" panose="020B0503020204020204" pitchFamily="34" charset="-122"/>
                <a:ea typeface="微软雅黑" panose="020B0503020204020204" pitchFamily="34" charset="-122"/>
              </a:rPr>
              <a:t>为</a:t>
            </a:r>
            <a:r>
              <a:rPr lang="en-US" altLang="zh-CN" sz="2000" dirty="0">
                <a:solidFill>
                  <a:srgbClr val="4C6062"/>
                </a:solidFill>
                <a:latin typeface="微软雅黑" panose="020B0503020204020204" pitchFamily="34" charset="-122"/>
                <a:ea typeface="微软雅黑" panose="020B0503020204020204" pitchFamily="34" charset="-122"/>
              </a:rPr>
              <a:t>1010</a:t>
            </a:r>
            <a:r>
              <a:rPr lang="zh-CN" altLang="en-US" sz="2000" dirty="0">
                <a:solidFill>
                  <a:srgbClr val="4C6062"/>
                </a:solidFill>
                <a:latin typeface="微软雅黑" panose="020B0503020204020204" pitchFamily="34" charset="-122"/>
                <a:ea typeface="微软雅黑" panose="020B0503020204020204" pitchFamily="34" charset="-122"/>
              </a:rPr>
              <a:t>，指定其所属的私有组为</a:t>
            </a:r>
            <a:r>
              <a:rPr lang="en-US" altLang="zh-CN" sz="2000" dirty="0">
                <a:solidFill>
                  <a:srgbClr val="4C6062"/>
                </a:solidFill>
                <a:latin typeface="微软雅黑" panose="020B0503020204020204" pitchFamily="34" charset="-122"/>
                <a:ea typeface="微软雅黑" panose="020B0503020204020204" pitchFamily="34" charset="-122"/>
              </a:rPr>
              <a:t>group1</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group1</a:t>
            </a:r>
            <a:r>
              <a:rPr lang="zh-CN" altLang="en-US" sz="2000" dirty="0">
                <a:solidFill>
                  <a:srgbClr val="4C6062"/>
                </a:solidFill>
                <a:latin typeface="微软雅黑" panose="020B0503020204020204" pitchFamily="34" charset="-122"/>
                <a:ea typeface="微软雅黑" panose="020B0503020204020204" pitchFamily="34" charset="-122"/>
              </a:rPr>
              <a:t>组的标识符为</a:t>
            </a:r>
            <a:r>
              <a:rPr lang="en-US" altLang="zh-CN" sz="2000" dirty="0">
                <a:solidFill>
                  <a:srgbClr val="4C6062"/>
                </a:solidFill>
                <a:latin typeface="微软雅黑" panose="020B0503020204020204" pitchFamily="34" charset="-122"/>
                <a:ea typeface="微软雅黑" panose="020B0503020204020204" pitchFamily="34" charset="-122"/>
              </a:rPr>
              <a:t>1010</a:t>
            </a:r>
            <a:r>
              <a:rPr lang="zh-CN" altLang="en-US" sz="2000" dirty="0">
                <a:solidFill>
                  <a:srgbClr val="4C6062"/>
                </a:solidFill>
                <a:latin typeface="微软雅黑" panose="020B0503020204020204" pitchFamily="34" charset="-122"/>
                <a:ea typeface="微软雅黑" panose="020B0503020204020204" pitchFamily="34" charset="-122"/>
              </a:rPr>
              <a:t>），用户的主目录为</a:t>
            </a:r>
            <a:r>
              <a:rPr lang="en-US" altLang="zh-CN" sz="2000" dirty="0">
                <a:solidFill>
                  <a:srgbClr val="4C6062"/>
                </a:solidFill>
                <a:latin typeface="微软雅黑" panose="020B0503020204020204" pitchFamily="34" charset="-122"/>
                <a:ea typeface="微软雅黑" panose="020B0503020204020204" pitchFamily="34" charset="-122"/>
              </a:rPr>
              <a:t>/home/user3</a:t>
            </a:r>
            <a:r>
              <a:rPr lang="zh-CN" altLang="en-US" sz="2000" dirty="0">
                <a:solidFill>
                  <a:srgbClr val="4C6062"/>
                </a:solidFill>
                <a:latin typeface="微软雅黑" panose="020B0503020204020204" pitchFamily="34" charset="-122"/>
                <a:ea typeface="微软雅黑" panose="020B0503020204020204" pitchFamily="34" charset="-122"/>
              </a:rPr>
              <a:t>，用户的</a:t>
            </a:r>
            <a:r>
              <a:rPr lang="en-US" altLang="zh-CN" sz="2000" dirty="0">
                <a:solidFill>
                  <a:srgbClr val="4C6062"/>
                </a:solidFill>
                <a:latin typeface="微软雅黑" panose="020B0503020204020204" pitchFamily="34" charset="-122"/>
                <a:ea typeface="微软雅黑" panose="020B0503020204020204" pitchFamily="34" charset="-122"/>
              </a:rPr>
              <a:t>shell</a:t>
            </a:r>
            <a:r>
              <a:rPr lang="zh-CN" altLang="en-US" sz="2000" dirty="0">
                <a:solidFill>
                  <a:srgbClr val="4C6062"/>
                </a:solidFill>
                <a:latin typeface="微软雅黑" panose="020B0503020204020204" pitchFamily="34" charset="-122"/>
                <a:ea typeface="微软雅黑" panose="020B0503020204020204" pitchFamily="34" charset="-122"/>
              </a:rPr>
              <a:t>为</a:t>
            </a:r>
            <a:r>
              <a:rPr lang="en-US" altLang="zh-CN" sz="2000" dirty="0">
                <a:solidFill>
                  <a:srgbClr val="4C6062"/>
                </a:solidFill>
                <a:latin typeface="微软雅黑" panose="020B0503020204020204" pitchFamily="34" charset="-122"/>
                <a:ea typeface="微软雅黑" panose="020B0503020204020204" pitchFamily="34" charset="-122"/>
              </a:rPr>
              <a:t>/bin/bash</a:t>
            </a:r>
            <a:r>
              <a:rPr lang="zh-CN" altLang="en-US" sz="2000" dirty="0">
                <a:solidFill>
                  <a:srgbClr val="4C6062"/>
                </a:solidFill>
                <a:latin typeface="微软雅黑" panose="020B0503020204020204" pitchFamily="34" charset="-122"/>
                <a:ea typeface="微软雅黑" panose="020B0503020204020204" pitchFamily="34" charset="-122"/>
              </a:rPr>
              <a:t>，用户的密码为</a:t>
            </a:r>
            <a:r>
              <a:rPr lang="en-US" altLang="zh-CN" sz="2000" dirty="0">
                <a:solidFill>
                  <a:srgbClr val="4C6062"/>
                </a:solidFill>
                <a:latin typeface="微软雅黑" panose="020B0503020204020204" pitchFamily="34" charset="-122"/>
                <a:ea typeface="微软雅黑" panose="020B0503020204020204" pitchFamily="34" charset="-122"/>
              </a:rPr>
              <a:t>12345678</a:t>
            </a:r>
            <a:r>
              <a:rPr lang="zh-CN" altLang="en-US" sz="2000" dirty="0">
                <a:solidFill>
                  <a:srgbClr val="4C6062"/>
                </a:solidFill>
                <a:latin typeface="微软雅黑" panose="020B0503020204020204" pitchFamily="34" charset="-122"/>
                <a:ea typeface="微软雅黑" panose="020B0503020204020204" pitchFamily="34" charset="-122"/>
              </a:rPr>
              <a:t>，账户永不过期。</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a:t>
            </a:r>
            <a:r>
              <a:rPr lang="en-US" altLang="zh-CN" sz="1400" dirty="0" err="1">
                <a:solidFill>
                  <a:srgbClr val="4C6062"/>
                </a:solidFill>
                <a:latin typeface="微软雅黑" panose="020B0503020204020204" pitchFamily="34" charset="-122"/>
                <a:ea typeface="微软雅黑" panose="020B0503020204020204" pitchFamily="34" charset="-122"/>
              </a:rPr>
              <a:t>groupadd</a:t>
            </a:r>
            <a:r>
              <a:rPr lang="en-US" altLang="zh-CN" sz="1400" dirty="0">
                <a:solidFill>
                  <a:srgbClr val="4C6062"/>
                </a:solidFill>
                <a:latin typeface="微软雅黑" panose="020B0503020204020204" pitchFamily="34" charset="-122"/>
                <a:ea typeface="微软雅黑" panose="020B0503020204020204" pitchFamily="34" charset="-122"/>
              </a:rPr>
              <a:t> -g 1010  group1   //</a:t>
            </a:r>
            <a:r>
              <a:rPr lang="zh-CN" altLang="en-US" sz="1400" dirty="0">
                <a:solidFill>
                  <a:srgbClr val="4C6062"/>
                </a:solidFill>
                <a:latin typeface="微软雅黑" panose="020B0503020204020204" pitchFamily="34" charset="-122"/>
                <a:ea typeface="微软雅黑" panose="020B0503020204020204" pitchFamily="34" charset="-122"/>
              </a:rPr>
              <a:t>新建组</a:t>
            </a:r>
            <a:r>
              <a:rPr lang="en-US" altLang="zh-CN" sz="1400" dirty="0">
                <a:solidFill>
                  <a:srgbClr val="4C6062"/>
                </a:solidFill>
                <a:latin typeface="微软雅黑" panose="020B0503020204020204" pitchFamily="34" charset="-122"/>
                <a:ea typeface="微软雅黑" panose="020B0503020204020204" pitchFamily="34" charset="-122"/>
              </a:rPr>
              <a:t>group1</a:t>
            </a:r>
            <a:r>
              <a:rPr lang="zh-CN" altLang="en-US" sz="1400" dirty="0">
                <a:solidFill>
                  <a:srgbClr val="4C6062"/>
                </a:solidFill>
                <a:latin typeface="微软雅黑" panose="020B0503020204020204" pitchFamily="34" charset="-122"/>
                <a:ea typeface="微软雅黑" panose="020B0503020204020204" pitchFamily="34" charset="-122"/>
              </a:rPr>
              <a:t>，其</a:t>
            </a:r>
            <a:r>
              <a:rPr lang="en-US" altLang="zh-CN" sz="1400" dirty="0">
                <a:solidFill>
                  <a:srgbClr val="4C6062"/>
                </a:solidFill>
                <a:latin typeface="微软雅黑" panose="020B0503020204020204" pitchFamily="34" charset="-122"/>
                <a:ea typeface="微软雅黑" panose="020B0503020204020204" pitchFamily="34" charset="-122"/>
              </a:rPr>
              <a:t>GID</a:t>
            </a:r>
            <a:r>
              <a:rPr lang="zh-CN" altLang="en-US" sz="1400" dirty="0">
                <a:solidFill>
                  <a:srgbClr val="4C6062"/>
                </a:solidFill>
                <a:latin typeface="微软雅黑" panose="020B0503020204020204" pitchFamily="34" charset="-122"/>
                <a:ea typeface="微软雅黑" panose="020B0503020204020204" pitchFamily="34" charset="-122"/>
              </a:rPr>
              <a:t>为</a:t>
            </a:r>
            <a:r>
              <a:rPr lang="en-US" altLang="zh-CN" sz="1400" dirty="0">
                <a:solidFill>
                  <a:srgbClr val="4C6062"/>
                </a:solidFill>
                <a:latin typeface="微软雅黑" panose="020B0503020204020204" pitchFamily="34" charset="-122"/>
                <a:ea typeface="微软雅黑" panose="020B0503020204020204" pitchFamily="34" charset="-122"/>
              </a:rPr>
              <a:t>1010 </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a:t>
            </a:r>
            <a:r>
              <a:rPr lang="en-US" altLang="zh-CN" sz="1400" dirty="0" err="1">
                <a:solidFill>
                  <a:srgbClr val="4C6062"/>
                </a:solidFill>
                <a:latin typeface="微软雅黑" panose="020B0503020204020204" pitchFamily="34" charset="-122"/>
                <a:ea typeface="微软雅黑" panose="020B0503020204020204" pitchFamily="34" charset="-122"/>
              </a:rPr>
              <a:t>useradd</a:t>
            </a:r>
            <a:r>
              <a:rPr lang="en-US" altLang="zh-CN" sz="1400" dirty="0">
                <a:solidFill>
                  <a:srgbClr val="4C6062"/>
                </a:solidFill>
                <a:latin typeface="微软雅黑" panose="020B0503020204020204" pitchFamily="34" charset="-122"/>
                <a:ea typeface="微软雅黑" panose="020B0503020204020204" pitchFamily="34" charset="-122"/>
              </a:rPr>
              <a:t> -u 1010 -g 1010  -d /home/user3 -s /bin/bash -p 12345678 -f -1 user3</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tail -1 /</a:t>
            </a:r>
            <a:r>
              <a:rPr lang="en-US" altLang="zh-CN" sz="1400" dirty="0" err="1">
                <a:solidFill>
                  <a:srgbClr val="4C6062"/>
                </a:solidFill>
                <a:latin typeface="微软雅黑" panose="020B0503020204020204" pitchFamily="34" charset="-122"/>
                <a:ea typeface="微软雅黑" panose="020B0503020204020204" pitchFamily="34" charset="-122"/>
              </a:rPr>
              <a:t>etc</a:t>
            </a:r>
            <a:r>
              <a:rPr lang="en-US" altLang="zh-CN" sz="1400" dirty="0">
                <a:solidFill>
                  <a:srgbClr val="4C6062"/>
                </a:solidFill>
                <a:latin typeface="微软雅黑" panose="020B0503020204020204" pitchFamily="34" charset="-122"/>
                <a:ea typeface="微软雅黑" panose="020B0503020204020204" pitchFamily="34" charset="-122"/>
              </a:rPr>
              <a:t>/passwd</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user3:x:1010:1010::/home/user3:/bin/bash</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grep user3 /</a:t>
            </a:r>
            <a:r>
              <a:rPr lang="en-US" altLang="zh-CN" sz="1400" dirty="0" err="1">
                <a:solidFill>
                  <a:srgbClr val="4C6062"/>
                </a:solidFill>
                <a:latin typeface="微软雅黑" panose="020B0503020204020204" pitchFamily="34" charset="-122"/>
                <a:ea typeface="微软雅黑" panose="020B0503020204020204" pitchFamily="34" charset="-122"/>
              </a:rPr>
              <a:t>etc</a:t>
            </a:r>
            <a:r>
              <a:rPr lang="en-US" altLang="zh-CN" sz="1400" dirty="0">
                <a:solidFill>
                  <a:srgbClr val="4C6062"/>
                </a:solidFill>
                <a:latin typeface="微软雅黑" panose="020B0503020204020204" pitchFamily="34" charset="-122"/>
                <a:ea typeface="微软雅黑" panose="020B0503020204020204" pitchFamily="34" charset="-122"/>
              </a:rPr>
              <a:t>/shadow	//grep</a:t>
            </a:r>
            <a:r>
              <a:rPr lang="zh-CN" altLang="en-US" sz="1400" dirty="0">
                <a:solidFill>
                  <a:srgbClr val="4C6062"/>
                </a:solidFill>
                <a:latin typeface="微软雅黑" panose="020B0503020204020204" pitchFamily="34" charset="-122"/>
                <a:ea typeface="微软雅黑" panose="020B0503020204020204" pitchFamily="34" charset="-122"/>
              </a:rPr>
              <a:t>用于查找文件里符合条件的字符串</a:t>
            </a:r>
            <a:endParaRPr lang="zh-CN" altLang="en-US"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user3:12345678:18495:0:99999:7:::		//</a:t>
            </a:r>
            <a:r>
              <a:rPr lang="zh-CN" altLang="en-US" sz="1400" dirty="0">
                <a:solidFill>
                  <a:srgbClr val="4C6062"/>
                </a:solidFill>
                <a:latin typeface="微软雅黑" panose="020B0503020204020204" pitchFamily="34" charset="-122"/>
                <a:ea typeface="微软雅黑" panose="020B0503020204020204" pitchFamily="34" charset="-122"/>
              </a:rPr>
              <a:t>这种方式下生成的密码是明文，即</a:t>
            </a:r>
            <a:r>
              <a:rPr lang="en-US" altLang="zh-CN" sz="1400" dirty="0">
                <a:solidFill>
                  <a:srgbClr val="4C6062"/>
                </a:solidFill>
                <a:latin typeface="微软雅黑" panose="020B0503020204020204" pitchFamily="34" charset="-122"/>
                <a:ea typeface="微软雅黑" panose="020B0503020204020204" pitchFamily="34" charset="-122"/>
              </a:rPr>
              <a:t>12345678</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endParaRPr lang="zh-CN" altLang="en-US" sz="14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84793" y="4572794"/>
            <a:ext cx="10029284" cy="1630677"/>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3-2  </a:t>
            </a:r>
            <a:r>
              <a:rPr lang="zh-CN" altLang="en-US" dirty="0"/>
              <a:t>设置用户账户口令</a:t>
            </a:r>
            <a:endParaRPr lang="zh-CN" altLang="en-US" b="0" dirty="0"/>
          </a:p>
        </p:txBody>
      </p:sp>
      <p:sp>
        <p:nvSpPr>
          <p:cNvPr id="2" name="文本框 1"/>
          <p:cNvSpPr txBox="1"/>
          <p:nvPr/>
        </p:nvSpPr>
        <p:spPr>
          <a:xfrm>
            <a:off x="984793" y="1471587"/>
            <a:ext cx="9888772" cy="4985980"/>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passwd</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指定和修改用户账户口令的命令是</a:t>
            </a:r>
            <a:r>
              <a:rPr lang="en-US" altLang="zh-CN" sz="2000" dirty="0">
                <a:solidFill>
                  <a:srgbClr val="4C6062"/>
                </a:solidFill>
                <a:latin typeface="微软雅黑" panose="020B0503020204020204" pitchFamily="34" charset="-122"/>
                <a:ea typeface="微软雅黑" panose="020B0503020204020204" pitchFamily="34" charset="-122"/>
              </a:rPr>
              <a:t>passwd</a:t>
            </a:r>
            <a:r>
              <a:rPr lang="zh-CN" altLang="en-US" sz="2000" dirty="0">
                <a:solidFill>
                  <a:srgbClr val="4C6062"/>
                </a:solidFill>
                <a:latin typeface="微软雅黑" panose="020B0503020204020204" pitchFamily="34" charset="-122"/>
                <a:ea typeface="微软雅黑" panose="020B0503020204020204" pitchFamily="34" charset="-122"/>
              </a:rPr>
              <a:t>。超级用户可以为自己和其他用户设置口令，而普通用户只能为自己设置口令。</a:t>
            </a:r>
            <a:r>
              <a:rPr lang="en-US" altLang="zh-CN" sz="2000" dirty="0">
                <a:solidFill>
                  <a:srgbClr val="4C6062"/>
                </a:solidFill>
                <a:latin typeface="微软雅黑" panose="020B0503020204020204" pitchFamily="34" charset="-122"/>
                <a:ea typeface="微软雅黑" panose="020B0503020204020204" pitchFamily="34" charset="-122"/>
              </a:rPr>
              <a:t>passwd</a:t>
            </a:r>
            <a:r>
              <a:rPr lang="zh-CN" altLang="en-US" sz="2000" dirty="0">
                <a:solidFill>
                  <a:srgbClr val="4C6062"/>
                </a:solidFill>
                <a:latin typeface="微软雅黑" panose="020B0503020204020204" pitchFamily="34" charset="-122"/>
                <a:ea typeface="微软雅黑" panose="020B0503020204020204" pitchFamily="34" charset="-122"/>
              </a:rPr>
              <a:t>命令的格式为：</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passwd  [</a:t>
            </a:r>
            <a:r>
              <a:rPr lang="zh-CN" altLang="en-US" sz="2000" dirty="0">
                <a:solidFill>
                  <a:srgbClr val="4C6062"/>
                </a:solidFill>
                <a:latin typeface="微软雅黑" panose="020B0503020204020204" pitchFamily="34" charset="-122"/>
                <a:ea typeface="微软雅黑" panose="020B0503020204020204" pitchFamily="34" charset="-122"/>
              </a:rPr>
              <a:t>选项</a:t>
            </a:r>
            <a:r>
              <a:rPr lang="en-US" altLang="zh-CN" sz="2000" dirty="0">
                <a:solidFill>
                  <a:srgbClr val="4C6062"/>
                </a:solidFill>
                <a:latin typeface="微软雅黑" panose="020B0503020204020204" pitchFamily="34" charset="-122"/>
                <a:ea typeface="微软雅黑" panose="020B0503020204020204" pitchFamily="34" charset="-122"/>
              </a:rPr>
              <a:t>]  [username]</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例</a:t>
            </a:r>
            <a:r>
              <a:rPr lang="en-US" altLang="zh-CN" sz="2000" dirty="0">
                <a:solidFill>
                  <a:srgbClr val="4C6062"/>
                </a:solidFill>
                <a:latin typeface="微软雅黑" panose="020B0503020204020204" pitchFamily="34" charset="-122"/>
                <a:ea typeface="微软雅黑" panose="020B0503020204020204" pitchFamily="34" charset="-122"/>
              </a:rPr>
              <a:t>3-2】</a:t>
            </a:r>
            <a:r>
              <a:rPr lang="zh-CN" altLang="en-US" sz="2000" dirty="0">
                <a:solidFill>
                  <a:srgbClr val="4C6062"/>
                </a:solidFill>
                <a:latin typeface="微软雅黑" panose="020B0503020204020204" pitchFamily="34" charset="-122"/>
                <a:ea typeface="微软雅黑" panose="020B0503020204020204" pitchFamily="34" charset="-122"/>
              </a:rPr>
              <a:t>假设当前用户为</a:t>
            </a:r>
            <a:r>
              <a:rPr lang="en-US" altLang="zh-CN" sz="2000" dirty="0">
                <a:solidFill>
                  <a:srgbClr val="4C6062"/>
                </a:solidFill>
                <a:latin typeface="微软雅黑" panose="020B0503020204020204" pitchFamily="34" charset="-122"/>
                <a:ea typeface="微软雅黑" panose="020B0503020204020204" pitchFamily="34" charset="-122"/>
              </a:rPr>
              <a:t>root</a:t>
            </a:r>
            <a:r>
              <a:rPr lang="zh-CN" altLang="en-US" sz="2000" dirty="0">
                <a:solidFill>
                  <a:srgbClr val="4C6062"/>
                </a:solidFill>
                <a:latin typeface="微软雅黑" panose="020B0503020204020204" pitchFamily="34" charset="-122"/>
                <a:ea typeface="微软雅黑" panose="020B0503020204020204" pitchFamily="34" charset="-122"/>
              </a:rPr>
              <a:t>，则下面的两个命令分别为</a:t>
            </a:r>
            <a:r>
              <a:rPr lang="en-US" altLang="zh-CN" sz="2000" dirty="0">
                <a:solidFill>
                  <a:srgbClr val="4C6062"/>
                </a:solidFill>
                <a:latin typeface="微软雅黑" panose="020B0503020204020204" pitchFamily="34" charset="-122"/>
                <a:ea typeface="微软雅黑" panose="020B0503020204020204" pitchFamily="34" charset="-122"/>
              </a:rPr>
              <a:t>root</a:t>
            </a:r>
            <a:r>
              <a:rPr lang="zh-CN" altLang="en-US" sz="2000" dirty="0">
                <a:solidFill>
                  <a:srgbClr val="4C6062"/>
                </a:solidFill>
                <a:latin typeface="微软雅黑" panose="020B0503020204020204" pitchFamily="34" charset="-122"/>
                <a:ea typeface="微软雅黑" panose="020B0503020204020204" pitchFamily="34" charset="-122"/>
              </a:rPr>
              <a:t>用户修改自己的口令和</a:t>
            </a:r>
            <a:r>
              <a:rPr lang="en-US" altLang="zh-CN" sz="2000" dirty="0">
                <a:solidFill>
                  <a:srgbClr val="4C6062"/>
                </a:solidFill>
                <a:latin typeface="微软雅黑" panose="020B0503020204020204" pitchFamily="34" charset="-122"/>
                <a:ea typeface="微软雅黑" panose="020B0503020204020204" pitchFamily="34" charset="-122"/>
              </a:rPr>
              <a:t>root</a:t>
            </a:r>
            <a:r>
              <a:rPr lang="zh-CN" altLang="en-US" sz="2000" dirty="0">
                <a:solidFill>
                  <a:srgbClr val="4C6062"/>
                </a:solidFill>
                <a:latin typeface="微软雅黑" panose="020B0503020204020204" pitchFamily="34" charset="-122"/>
                <a:ea typeface="微软雅黑" panose="020B0503020204020204" pitchFamily="34" charset="-122"/>
              </a:rPr>
              <a:t>用户修改</a:t>
            </a:r>
            <a:r>
              <a:rPr lang="en-US" altLang="zh-CN" sz="2000" dirty="0">
                <a:solidFill>
                  <a:srgbClr val="4C6062"/>
                </a:solidFill>
                <a:latin typeface="微软雅黑" panose="020B0503020204020204" pitchFamily="34" charset="-122"/>
                <a:ea typeface="微软雅黑" panose="020B0503020204020204" pitchFamily="34" charset="-122"/>
              </a:rPr>
              <a:t>user1</a:t>
            </a:r>
            <a:r>
              <a:rPr lang="zh-CN" altLang="en-US" sz="2000" dirty="0">
                <a:solidFill>
                  <a:srgbClr val="4C6062"/>
                </a:solidFill>
                <a:latin typeface="微软雅黑" panose="020B0503020204020204" pitchFamily="34" charset="-122"/>
                <a:ea typeface="微软雅黑" panose="020B0503020204020204" pitchFamily="34" charset="-122"/>
              </a:rPr>
              <a:t>用户的口令。</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a:t>
            </a:r>
            <a:r>
              <a:rPr lang="zh-CN" altLang="en-US" sz="1400" dirty="0">
                <a:solidFill>
                  <a:srgbClr val="4C6062"/>
                </a:solidFill>
                <a:latin typeface="微软雅黑" panose="020B0503020204020204" pitchFamily="34" charset="-122"/>
                <a:ea typeface="微软雅黑" panose="020B0503020204020204" pitchFamily="34" charset="-122"/>
              </a:rPr>
              <a:t>用户修改自己的口令，直接用</a:t>
            </a:r>
            <a:r>
              <a:rPr lang="en-US" altLang="zh-CN" sz="1400" dirty="0">
                <a:solidFill>
                  <a:srgbClr val="4C6062"/>
                </a:solidFill>
                <a:latin typeface="微软雅黑" panose="020B0503020204020204" pitchFamily="34" charset="-122"/>
                <a:ea typeface="微软雅黑" panose="020B0503020204020204" pitchFamily="34" charset="-122"/>
              </a:rPr>
              <a:t>passwd</a:t>
            </a:r>
            <a:r>
              <a:rPr lang="zh-CN" altLang="en-US" sz="1400" dirty="0">
                <a:solidFill>
                  <a:srgbClr val="4C6062"/>
                </a:solidFill>
                <a:latin typeface="微软雅黑" panose="020B0503020204020204" pitchFamily="34" charset="-122"/>
                <a:ea typeface="微软雅黑" panose="020B0503020204020204" pitchFamily="34" charset="-122"/>
              </a:rPr>
              <a:t>命令回车即可</a:t>
            </a:r>
            <a:endParaRPr lang="zh-CN" altLang="en-US" sz="14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passwd</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a:t>
            </a:r>
            <a:r>
              <a:rPr lang="zh-CN" altLang="en-US" sz="1400" dirty="0">
                <a:solidFill>
                  <a:srgbClr val="4C6062"/>
                </a:solidFill>
                <a:latin typeface="微软雅黑" panose="020B0503020204020204" pitchFamily="34" charset="-122"/>
                <a:ea typeface="微软雅黑" panose="020B0503020204020204" pitchFamily="34" charset="-122"/>
              </a:rPr>
              <a:t>用户修改</a:t>
            </a:r>
            <a:r>
              <a:rPr lang="en-US" altLang="zh-CN" sz="1400" dirty="0">
                <a:solidFill>
                  <a:srgbClr val="4C6062"/>
                </a:solidFill>
                <a:latin typeface="微软雅黑" panose="020B0503020204020204" pitchFamily="34" charset="-122"/>
                <a:ea typeface="微软雅黑" panose="020B0503020204020204" pitchFamily="34" charset="-122"/>
              </a:rPr>
              <a:t>user1</a:t>
            </a:r>
            <a:r>
              <a:rPr lang="zh-CN" altLang="en-US" sz="1400" dirty="0">
                <a:solidFill>
                  <a:srgbClr val="4C6062"/>
                </a:solidFill>
                <a:latin typeface="微软雅黑" panose="020B0503020204020204" pitchFamily="34" charset="-122"/>
                <a:ea typeface="微软雅黑" panose="020B0503020204020204" pitchFamily="34" charset="-122"/>
              </a:rPr>
              <a:t>用户的口令</a:t>
            </a:r>
            <a:endParaRPr lang="zh-CN" altLang="en-US" sz="14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passwd user1</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endParaRPr lang="zh-CN" altLang="en-US" sz="14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dirty="0"/>
          </a:p>
        </p:txBody>
      </p:sp>
      <p:sp>
        <p:nvSpPr>
          <p:cNvPr id="3" name="内容占位符 2"/>
          <p:cNvSpPr>
            <a:spLocks noGrp="1"/>
          </p:cNvSpPr>
          <p:nvPr>
            <p:ph idx="1"/>
          </p:nvPr>
        </p:nvSpPr>
        <p:spPr/>
        <p:txBody>
          <a:bodyPr/>
          <a:lstStyle/>
          <a:p>
            <a:endParaRPr lang="zh-CN" altLang="en-US"/>
          </a:p>
        </p:txBody>
      </p:sp>
      <p:sp>
        <p:nvSpPr>
          <p:cNvPr id="4" name="Freeform 3"/>
          <p:cNvSpPr/>
          <p:nvPr/>
        </p:nvSpPr>
        <p:spPr>
          <a:xfrm>
            <a:off x="-73026" y="0"/>
            <a:ext cx="12344401"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7" name="Freeform 3"/>
          <p:cNvSpPr/>
          <p:nvPr/>
        </p:nvSpPr>
        <p:spPr>
          <a:xfrm>
            <a:off x="4956175" y="967738"/>
            <a:ext cx="6629399" cy="5205255"/>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1"/>
          <p:cNvSpPr txBox="1"/>
          <p:nvPr/>
        </p:nvSpPr>
        <p:spPr>
          <a:xfrm>
            <a:off x="2172326" y="711365"/>
            <a:ext cx="1359346" cy="886482"/>
          </a:xfrm>
          <a:prstGeom prst="rect">
            <a:avLst/>
          </a:prstGeom>
          <a:noFill/>
        </p:spPr>
        <p:txBody>
          <a:bodyPr wrap="none" lIns="0" tIns="0" rIns="0" bIns="60981" rtlCol="0">
            <a:spAutoFit/>
          </a:bodyPr>
          <a:lstStyle/>
          <a:p>
            <a:pPr>
              <a:lnSpc>
                <a:spcPts val="6935"/>
              </a:lnSpc>
            </a:pPr>
            <a:r>
              <a:rPr lang="zh-CN" altLang="en-US" sz="5300" dirty="0">
                <a:solidFill>
                  <a:srgbClr val="4197DF"/>
                </a:solidFill>
                <a:latin typeface="Microsoft YaHei UI" panose="020B0503020204020204" pitchFamily="18" charset="-122"/>
                <a:cs typeface="Microsoft YaHei UI" panose="020B0503020204020204" pitchFamily="18" charset="-122"/>
              </a:rPr>
              <a:t>能力</a:t>
            </a:r>
            <a:endParaRPr lang="en-US" altLang="zh-CN" sz="5300" dirty="0">
              <a:solidFill>
                <a:srgbClr val="4197DF"/>
              </a:solidFill>
              <a:latin typeface="Microsoft YaHei UI" panose="020B0503020204020204" pitchFamily="18" charset="-122"/>
              <a:cs typeface="Microsoft YaHei UI" panose="020B0503020204020204" pitchFamily="18" charset="-122"/>
            </a:endParaRPr>
          </a:p>
        </p:txBody>
      </p:sp>
      <p:sp>
        <p:nvSpPr>
          <p:cNvPr id="9" name="TextBox 1"/>
          <p:cNvSpPr txBox="1"/>
          <p:nvPr/>
        </p:nvSpPr>
        <p:spPr>
          <a:xfrm>
            <a:off x="2233987" y="1642914"/>
            <a:ext cx="1197507" cy="272596"/>
          </a:xfrm>
          <a:prstGeom prst="rect">
            <a:avLst/>
          </a:prstGeom>
          <a:noFill/>
        </p:spPr>
        <p:txBody>
          <a:bodyPr wrap="none" lIns="0" tIns="0" rIns="0" bIns="60981" rtlCol="0">
            <a:spAutoFit/>
          </a:bodyPr>
          <a:lstStyle/>
          <a:p>
            <a:pPr>
              <a:lnSpc>
                <a:spcPts val="1600"/>
              </a:lnSpc>
            </a:pPr>
            <a:r>
              <a:rPr lang="en-US" altLang="zh-CN" sz="1900" dirty="0">
                <a:solidFill>
                  <a:srgbClr val="4197DF"/>
                </a:solidFill>
                <a:latin typeface="Times New Roman" panose="02020603050405020304" pitchFamily="18" charset="0"/>
                <a:cs typeface="Times New Roman" panose="02020603050405020304" pitchFamily="18" charset="0"/>
              </a:rPr>
              <a:t>CAPACITY</a:t>
            </a:r>
            <a:endParaRPr lang="en-US" altLang="zh-CN" sz="1900" dirty="0">
              <a:solidFill>
                <a:srgbClr val="4197DF"/>
              </a:solidFill>
              <a:latin typeface="Times New Roman" panose="02020603050405020304" pitchFamily="18" charset="0"/>
              <a:cs typeface="Times New Roman" panose="02020603050405020304" pitchFamily="18" charset="0"/>
            </a:endParaRPr>
          </a:p>
        </p:txBody>
      </p:sp>
      <p:sp>
        <p:nvSpPr>
          <p:cNvPr id="10" name="TextBox 1"/>
          <p:cNvSpPr txBox="1"/>
          <p:nvPr/>
        </p:nvSpPr>
        <p:spPr>
          <a:xfrm>
            <a:off x="3567791" y="762794"/>
            <a:ext cx="718145" cy="810436"/>
          </a:xfrm>
          <a:prstGeom prst="rect">
            <a:avLst/>
          </a:prstGeom>
          <a:noFill/>
        </p:spPr>
        <p:txBody>
          <a:bodyPr wrap="none" lIns="0" tIns="0" rIns="0" bIns="60981" rtlCol="0">
            <a:spAutoFit/>
          </a:bodyPr>
          <a:lstStyle/>
          <a:p>
            <a:pPr>
              <a:lnSpc>
                <a:spcPts val="6935"/>
              </a:lnSpc>
            </a:pPr>
            <a:r>
              <a:rPr lang="zh-CN" altLang="en-US" sz="2800" dirty="0">
                <a:solidFill>
                  <a:srgbClr val="4197DF"/>
                </a:solidFill>
                <a:latin typeface="Microsoft YaHei UI" panose="020B0503020204020204" pitchFamily="18" charset="-122"/>
                <a:cs typeface="Microsoft YaHei UI" panose="020B0503020204020204" pitchFamily="18" charset="-122"/>
              </a:rPr>
              <a:t>要求</a:t>
            </a:r>
            <a:endParaRPr lang="en-US" altLang="zh-CN" sz="2800" dirty="0">
              <a:solidFill>
                <a:srgbClr val="4197DF"/>
              </a:solidFill>
              <a:latin typeface="Microsoft YaHei UI" panose="020B0503020204020204" pitchFamily="18" charset="-122"/>
              <a:cs typeface="Microsoft YaHei UI" panose="020B0503020204020204" pitchFamily="18" charset="-122"/>
            </a:endParaRPr>
          </a:p>
        </p:txBody>
      </p:sp>
      <p:sp>
        <p:nvSpPr>
          <p:cNvPr id="11" name="矩形 10"/>
          <p:cNvSpPr/>
          <p:nvPr/>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1" name="Rectangle 3"/>
          <p:cNvSpPr txBox="1">
            <a:spLocks noRot="1" noChangeArrowheads="1"/>
          </p:cNvSpPr>
          <p:nvPr/>
        </p:nvSpPr>
        <p:spPr>
          <a:xfrm>
            <a:off x="-85726" y="1642914"/>
            <a:ext cx="5797549" cy="4270375"/>
          </a:xfrm>
          <a:prstGeom prst="rect">
            <a:avLst/>
          </a:prstGeom>
        </p:spPr>
        <p:txBody>
          <a:bodyPr vert="horz" lIns="121917" tIns="60958" rIns="121917" bIns="60958" rtlCol="0">
            <a:normAutofit/>
          </a:bodyPr>
          <a:lst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endParaRPr lang="zh-CN" altLang="en-US" dirty="0"/>
          </a:p>
        </p:txBody>
      </p:sp>
      <p:sp>
        <p:nvSpPr>
          <p:cNvPr id="302" name="Freeform 706"/>
          <p:cNvSpPr/>
          <p:nvPr/>
        </p:nvSpPr>
        <p:spPr bwMode="auto">
          <a:xfrm>
            <a:off x="5620837" y="1835194"/>
            <a:ext cx="181972" cy="582613"/>
          </a:xfrm>
          <a:custGeom>
            <a:avLst/>
            <a:gdLst>
              <a:gd name="T0" fmla="*/ 187 w 187"/>
              <a:gd name="T1" fmla="*/ 61 h 103"/>
              <a:gd name="T2" fmla="*/ 145 w 187"/>
              <a:gd name="T3" fmla="*/ 103 h 103"/>
              <a:gd name="T4" fmla="*/ 43 w 187"/>
              <a:gd name="T5" fmla="*/ 103 h 103"/>
              <a:gd name="T6" fmla="*/ 0 w 187"/>
              <a:gd name="T7" fmla="*/ 61 h 103"/>
              <a:gd name="T8" fmla="*/ 0 w 187"/>
              <a:gd name="T9" fmla="*/ 43 h 103"/>
              <a:gd name="T10" fmla="*/ 43 w 187"/>
              <a:gd name="T11" fmla="*/ 0 h 103"/>
              <a:gd name="T12" fmla="*/ 145 w 187"/>
              <a:gd name="T13" fmla="*/ 0 h 103"/>
              <a:gd name="T14" fmla="*/ 187 w 187"/>
              <a:gd name="T15" fmla="*/ 43 h 103"/>
              <a:gd name="T16" fmla="*/ 187 w 187"/>
              <a:gd name="T17" fmla="*/ 6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1"/>
                </a:moveTo>
                <a:cubicBezTo>
                  <a:pt x="187" y="84"/>
                  <a:pt x="168" y="103"/>
                  <a:pt x="145" y="103"/>
                </a:cubicBezTo>
                <a:cubicBezTo>
                  <a:pt x="43" y="103"/>
                  <a:pt x="43" y="103"/>
                  <a:pt x="43" y="103"/>
                </a:cubicBezTo>
                <a:cubicBezTo>
                  <a:pt x="20" y="103"/>
                  <a:pt x="0" y="84"/>
                  <a:pt x="0" y="61"/>
                </a:cubicBezTo>
                <a:cubicBezTo>
                  <a:pt x="0" y="43"/>
                  <a:pt x="0" y="43"/>
                  <a:pt x="0" y="43"/>
                </a:cubicBezTo>
                <a:cubicBezTo>
                  <a:pt x="0" y="19"/>
                  <a:pt x="20" y="0"/>
                  <a:pt x="43" y="0"/>
                </a:cubicBezTo>
                <a:cubicBezTo>
                  <a:pt x="145" y="0"/>
                  <a:pt x="145" y="0"/>
                  <a:pt x="145" y="0"/>
                </a:cubicBezTo>
                <a:cubicBezTo>
                  <a:pt x="168" y="0"/>
                  <a:pt x="187" y="19"/>
                  <a:pt x="187" y="43"/>
                </a:cubicBezTo>
                <a:lnTo>
                  <a:pt x="187" y="61"/>
                </a:lnTo>
                <a:close/>
              </a:path>
            </a:pathLst>
          </a:custGeom>
          <a:solidFill>
            <a:srgbClr val="F83003"/>
          </a:solidFill>
          <a:ln>
            <a:noFill/>
          </a:ln>
        </p:spPr>
        <p:txBody>
          <a:bodyPr vert="horz" wrap="square" lIns="91440" tIns="45720" rIns="91440" bIns="45720" numCol="1" anchor="t" anchorCtr="0" compatLnSpc="1"/>
          <a:lstStyle/>
          <a:p>
            <a:endParaRPr lang="zh-CN" altLang="en-US"/>
          </a:p>
        </p:txBody>
      </p:sp>
      <p:sp>
        <p:nvSpPr>
          <p:cNvPr id="303" name="Freeform 707"/>
          <p:cNvSpPr/>
          <p:nvPr/>
        </p:nvSpPr>
        <p:spPr bwMode="auto">
          <a:xfrm>
            <a:off x="5620837" y="2695619"/>
            <a:ext cx="181972" cy="582613"/>
          </a:xfrm>
          <a:custGeom>
            <a:avLst/>
            <a:gdLst>
              <a:gd name="T0" fmla="*/ 187 w 187"/>
              <a:gd name="T1" fmla="*/ 61 h 103"/>
              <a:gd name="T2" fmla="*/ 145 w 187"/>
              <a:gd name="T3" fmla="*/ 103 h 103"/>
              <a:gd name="T4" fmla="*/ 43 w 187"/>
              <a:gd name="T5" fmla="*/ 103 h 103"/>
              <a:gd name="T6" fmla="*/ 0 w 187"/>
              <a:gd name="T7" fmla="*/ 61 h 103"/>
              <a:gd name="T8" fmla="*/ 0 w 187"/>
              <a:gd name="T9" fmla="*/ 43 h 103"/>
              <a:gd name="T10" fmla="*/ 43 w 187"/>
              <a:gd name="T11" fmla="*/ 0 h 103"/>
              <a:gd name="T12" fmla="*/ 145 w 187"/>
              <a:gd name="T13" fmla="*/ 0 h 103"/>
              <a:gd name="T14" fmla="*/ 187 w 187"/>
              <a:gd name="T15" fmla="*/ 43 h 103"/>
              <a:gd name="T16" fmla="*/ 187 w 187"/>
              <a:gd name="T17" fmla="*/ 6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1"/>
                </a:moveTo>
                <a:cubicBezTo>
                  <a:pt x="187" y="84"/>
                  <a:pt x="168" y="103"/>
                  <a:pt x="145" y="103"/>
                </a:cubicBezTo>
                <a:cubicBezTo>
                  <a:pt x="43" y="103"/>
                  <a:pt x="43" y="103"/>
                  <a:pt x="43" y="103"/>
                </a:cubicBezTo>
                <a:cubicBezTo>
                  <a:pt x="20" y="103"/>
                  <a:pt x="0" y="84"/>
                  <a:pt x="0" y="61"/>
                </a:cubicBezTo>
                <a:cubicBezTo>
                  <a:pt x="0" y="43"/>
                  <a:pt x="0" y="43"/>
                  <a:pt x="0" y="43"/>
                </a:cubicBezTo>
                <a:cubicBezTo>
                  <a:pt x="0" y="19"/>
                  <a:pt x="20" y="0"/>
                  <a:pt x="43" y="0"/>
                </a:cubicBezTo>
                <a:cubicBezTo>
                  <a:pt x="145" y="0"/>
                  <a:pt x="145" y="0"/>
                  <a:pt x="145" y="0"/>
                </a:cubicBezTo>
                <a:cubicBezTo>
                  <a:pt x="168" y="0"/>
                  <a:pt x="187" y="19"/>
                  <a:pt x="187" y="43"/>
                </a:cubicBezTo>
                <a:lnTo>
                  <a:pt x="187" y="61"/>
                </a:lnTo>
                <a:close/>
              </a:path>
            </a:pathLst>
          </a:custGeom>
          <a:solidFill>
            <a:srgbClr val="EBAC07"/>
          </a:solidFill>
          <a:ln>
            <a:noFill/>
          </a:ln>
        </p:spPr>
        <p:txBody>
          <a:bodyPr vert="horz" wrap="square" lIns="91440" tIns="45720" rIns="91440" bIns="45720" numCol="1" anchor="t" anchorCtr="0" compatLnSpc="1"/>
          <a:lstStyle/>
          <a:p>
            <a:endParaRPr lang="zh-CN" altLang="en-US"/>
          </a:p>
        </p:txBody>
      </p:sp>
      <p:sp>
        <p:nvSpPr>
          <p:cNvPr id="304" name="Freeform 708"/>
          <p:cNvSpPr/>
          <p:nvPr/>
        </p:nvSpPr>
        <p:spPr bwMode="auto">
          <a:xfrm>
            <a:off x="5620837" y="3562394"/>
            <a:ext cx="181972" cy="582613"/>
          </a:xfrm>
          <a:custGeom>
            <a:avLst/>
            <a:gdLst>
              <a:gd name="T0" fmla="*/ 187 w 187"/>
              <a:gd name="T1" fmla="*/ 60 h 103"/>
              <a:gd name="T2" fmla="*/ 145 w 187"/>
              <a:gd name="T3" fmla="*/ 103 h 103"/>
              <a:gd name="T4" fmla="*/ 43 w 187"/>
              <a:gd name="T5" fmla="*/ 103 h 103"/>
              <a:gd name="T6" fmla="*/ 0 w 187"/>
              <a:gd name="T7" fmla="*/ 60 h 103"/>
              <a:gd name="T8" fmla="*/ 0 w 187"/>
              <a:gd name="T9" fmla="*/ 42 h 103"/>
              <a:gd name="T10" fmla="*/ 43 w 187"/>
              <a:gd name="T11" fmla="*/ 0 h 103"/>
              <a:gd name="T12" fmla="*/ 145 w 187"/>
              <a:gd name="T13" fmla="*/ 0 h 103"/>
              <a:gd name="T14" fmla="*/ 187 w 187"/>
              <a:gd name="T15" fmla="*/ 42 h 103"/>
              <a:gd name="T16" fmla="*/ 187 w 187"/>
              <a:gd name="T17" fmla="*/ 6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0"/>
                </a:moveTo>
                <a:cubicBezTo>
                  <a:pt x="187" y="84"/>
                  <a:pt x="168" y="103"/>
                  <a:pt x="145" y="103"/>
                </a:cubicBezTo>
                <a:cubicBezTo>
                  <a:pt x="43" y="103"/>
                  <a:pt x="43" y="103"/>
                  <a:pt x="43" y="103"/>
                </a:cubicBezTo>
                <a:cubicBezTo>
                  <a:pt x="20" y="103"/>
                  <a:pt x="0" y="84"/>
                  <a:pt x="0" y="60"/>
                </a:cubicBezTo>
                <a:cubicBezTo>
                  <a:pt x="0" y="42"/>
                  <a:pt x="0" y="42"/>
                  <a:pt x="0" y="42"/>
                </a:cubicBezTo>
                <a:cubicBezTo>
                  <a:pt x="0" y="19"/>
                  <a:pt x="20" y="0"/>
                  <a:pt x="43" y="0"/>
                </a:cubicBezTo>
                <a:cubicBezTo>
                  <a:pt x="145" y="0"/>
                  <a:pt x="145" y="0"/>
                  <a:pt x="145" y="0"/>
                </a:cubicBezTo>
                <a:cubicBezTo>
                  <a:pt x="168" y="0"/>
                  <a:pt x="187" y="19"/>
                  <a:pt x="187" y="42"/>
                </a:cubicBezTo>
                <a:lnTo>
                  <a:pt x="187" y="60"/>
                </a:lnTo>
                <a:close/>
              </a:path>
            </a:pathLst>
          </a:custGeom>
          <a:solidFill>
            <a:srgbClr val="A2B932"/>
          </a:solidFill>
          <a:ln>
            <a:noFill/>
          </a:ln>
        </p:spPr>
        <p:txBody>
          <a:bodyPr vert="horz" wrap="square" lIns="91440" tIns="45720" rIns="91440" bIns="45720" numCol="1" anchor="t" anchorCtr="0" compatLnSpc="1"/>
          <a:lstStyle/>
          <a:p>
            <a:endParaRPr lang="zh-CN" altLang="en-US"/>
          </a:p>
        </p:txBody>
      </p:sp>
      <p:sp>
        <p:nvSpPr>
          <p:cNvPr id="305" name="Freeform 709"/>
          <p:cNvSpPr/>
          <p:nvPr/>
        </p:nvSpPr>
        <p:spPr bwMode="auto">
          <a:xfrm>
            <a:off x="5620837" y="4462506"/>
            <a:ext cx="181972" cy="582613"/>
          </a:xfrm>
          <a:custGeom>
            <a:avLst/>
            <a:gdLst>
              <a:gd name="T0" fmla="*/ 187 w 187"/>
              <a:gd name="T1" fmla="*/ 60 h 103"/>
              <a:gd name="T2" fmla="*/ 145 w 187"/>
              <a:gd name="T3" fmla="*/ 103 h 103"/>
              <a:gd name="T4" fmla="*/ 43 w 187"/>
              <a:gd name="T5" fmla="*/ 103 h 103"/>
              <a:gd name="T6" fmla="*/ 0 w 187"/>
              <a:gd name="T7" fmla="*/ 60 h 103"/>
              <a:gd name="T8" fmla="*/ 0 w 187"/>
              <a:gd name="T9" fmla="*/ 43 h 103"/>
              <a:gd name="T10" fmla="*/ 43 w 187"/>
              <a:gd name="T11" fmla="*/ 0 h 103"/>
              <a:gd name="T12" fmla="*/ 145 w 187"/>
              <a:gd name="T13" fmla="*/ 0 h 103"/>
              <a:gd name="T14" fmla="*/ 187 w 187"/>
              <a:gd name="T15" fmla="*/ 43 h 103"/>
              <a:gd name="T16" fmla="*/ 187 w 187"/>
              <a:gd name="T17" fmla="*/ 6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0"/>
                </a:moveTo>
                <a:cubicBezTo>
                  <a:pt x="187" y="84"/>
                  <a:pt x="168" y="103"/>
                  <a:pt x="145" y="103"/>
                </a:cubicBezTo>
                <a:cubicBezTo>
                  <a:pt x="43" y="103"/>
                  <a:pt x="43" y="103"/>
                  <a:pt x="43" y="103"/>
                </a:cubicBezTo>
                <a:cubicBezTo>
                  <a:pt x="20" y="103"/>
                  <a:pt x="0" y="84"/>
                  <a:pt x="0" y="60"/>
                </a:cubicBezTo>
                <a:cubicBezTo>
                  <a:pt x="0" y="43"/>
                  <a:pt x="0" y="43"/>
                  <a:pt x="0" y="43"/>
                </a:cubicBezTo>
                <a:cubicBezTo>
                  <a:pt x="0" y="19"/>
                  <a:pt x="20" y="0"/>
                  <a:pt x="43" y="0"/>
                </a:cubicBezTo>
                <a:cubicBezTo>
                  <a:pt x="145" y="0"/>
                  <a:pt x="145" y="0"/>
                  <a:pt x="145" y="0"/>
                </a:cubicBezTo>
                <a:cubicBezTo>
                  <a:pt x="168" y="0"/>
                  <a:pt x="187" y="19"/>
                  <a:pt x="187" y="43"/>
                </a:cubicBezTo>
                <a:lnTo>
                  <a:pt x="187" y="60"/>
                </a:lnTo>
                <a:close/>
              </a:path>
            </a:pathLst>
          </a:custGeom>
          <a:solidFill>
            <a:srgbClr val="4C6062"/>
          </a:solidFill>
          <a:ln>
            <a:noFill/>
          </a:ln>
        </p:spPr>
        <p:txBody>
          <a:bodyPr vert="horz" wrap="square" lIns="91440" tIns="45720" rIns="91440" bIns="45720" numCol="1" anchor="t" anchorCtr="0" compatLnSpc="1"/>
          <a:lstStyle/>
          <a:p>
            <a:endParaRPr lang="zh-CN" altLang="en-US"/>
          </a:p>
        </p:txBody>
      </p:sp>
      <p:sp>
        <p:nvSpPr>
          <p:cNvPr id="306" name="文本框 335"/>
          <p:cNvSpPr txBox="1"/>
          <p:nvPr/>
        </p:nvSpPr>
        <p:spPr>
          <a:xfrm>
            <a:off x="6099175" y="1922842"/>
            <a:ext cx="4572000" cy="430374"/>
          </a:xfrm>
          <a:prstGeom prst="rect">
            <a:avLst/>
          </a:prstGeom>
          <a:noFill/>
        </p:spPr>
        <p:txBody>
          <a:bodyPr wrap="square" rtlCol="0">
            <a:spAutoFit/>
          </a:bodyPr>
          <a:lstStyle/>
          <a:p>
            <a:pPr>
              <a:lnSpc>
                <a:spcPct val="120000"/>
              </a:lnSpc>
            </a:pPr>
            <a:r>
              <a:rPr lang="zh-CN" altLang="en-US" sz="2000" dirty="0">
                <a:solidFill>
                  <a:srgbClr val="4C6062"/>
                </a:solidFill>
                <a:latin typeface="微软雅黑" panose="020B0503020204020204" pitchFamily="34" charset="-122"/>
                <a:ea typeface="微软雅黑" panose="020B0503020204020204" pitchFamily="34" charset="-122"/>
              </a:rPr>
              <a:t>了解用户和组配置文件。</a:t>
            </a:r>
            <a:endParaRPr lang="zh-CN" altLang="zh-CN" sz="1800" kern="100" spc="10" dirty="0">
              <a:effectLst/>
              <a:latin typeface="Times New Roman" panose="02020603050405020304" pitchFamily="18" charset="0"/>
              <a:ea typeface="方正书宋简体"/>
            </a:endParaRPr>
          </a:p>
        </p:txBody>
      </p:sp>
      <p:sp>
        <p:nvSpPr>
          <p:cNvPr id="310" name="文本框 335"/>
          <p:cNvSpPr txBox="1"/>
          <p:nvPr/>
        </p:nvSpPr>
        <p:spPr>
          <a:xfrm>
            <a:off x="6099175" y="2770820"/>
            <a:ext cx="5410200" cy="799706"/>
          </a:xfrm>
          <a:prstGeom prst="rect">
            <a:avLst/>
          </a:prstGeom>
          <a:noFill/>
        </p:spPr>
        <p:txBody>
          <a:bodyPr wrap="square" rtlCol="0">
            <a:spAutoFit/>
          </a:bodyPr>
          <a:lstStyle/>
          <a:p>
            <a:pPr>
              <a:lnSpc>
                <a:spcPct val="120000"/>
              </a:lnSpc>
            </a:pPr>
            <a:r>
              <a:rPr lang="zh-CN" altLang="en-US" sz="2000" dirty="0">
                <a:solidFill>
                  <a:srgbClr val="4C6062"/>
                </a:solidFill>
                <a:latin typeface="微软雅黑" panose="020B0503020204020204" pitchFamily="34" charset="-122"/>
                <a:ea typeface="微软雅黑" panose="020B0503020204020204" pitchFamily="34" charset="-122"/>
              </a:rPr>
              <a:t>熟练掌握统信</a:t>
            </a:r>
            <a:r>
              <a:rPr lang="en-US" altLang="zh-CN" sz="2000" dirty="0">
                <a:solidFill>
                  <a:srgbClr val="4C6062"/>
                </a:solidFill>
                <a:latin typeface="微软雅黑" panose="020B0503020204020204" pitchFamily="34" charset="-122"/>
                <a:ea typeface="微软雅黑" panose="020B0503020204020204" pitchFamily="34" charset="-122"/>
              </a:rPr>
              <a:t>UOS V20</a:t>
            </a:r>
            <a:r>
              <a:rPr lang="zh-CN" altLang="en-US" sz="2000" dirty="0">
                <a:solidFill>
                  <a:srgbClr val="4C6062"/>
                </a:solidFill>
                <a:latin typeface="微软雅黑" panose="020B0503020204020204" pitchFamily="34" charset="-122"/>
                <a:ea typeface="微软雅黑" panose="020B0503020204020204" pitchFamily="34" charset="-122"/>
              </a:rPr>
              <a:t>下用户的创建与维护管理的方法。</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11" name="文本框 335"/>
          <p:cNvSpPr txBox="1"/>
          <p:nvPr/>
        </p:nvSpPr>
        <p:spPr>
          <a:xfrm>
            <a:off x="6099175" y="3608768"/>
            <a:ext cx="5333999" cy="799706"/>
          </a:xfrm>
          <a:prstGeom prst="rect">
            <a:avLst/>
          </a:prstGeom>
          <a:noFill/>
        </p:spPr>
        <p:txBody>
          <a:bodyPr wrap="square" rtlCol="0">
            <a:spAutoFit/>
          </a:bodyPr>
          <a:lstStyle/>
          <a:p>
            <a:pPr>
              <a:lnSpc>
                <a:spcPct val="120000"/>
              </a:lnSpc>
            </a:pPr>
            <a:r>
              <a:rPr lang="zh-CN" altLang="en-US" sz="2000" dirty="0">
                <a:solidFill>
                  <a:srgbClr val="4C6062"/>
                </a:solidFill>
                <a:latin typeface="微软雅黑" panose="020B0503020204020204" pitchFamily="34" charset="-122"/>
                <a:ea typeface="微软雅黑" panose="020B0503020204020204" pitchFamily="34" charset="-122"/>
              </a:rPr>
              <a:t>熟练掌握统信</a:t>
            </a:r>
            <a:r>
              <a:rPr lang="en-US" altLang="zh-CN" sz="2000" dirty="0">
                <a:solidFill>
                  <a:srgbClr val="4C6062"/>
                </a:solidFill>
                <a:latin typeface="微软雅黑" panose="020B0503020204020204" pitchFamily="34" charset="-122"/>
                <a:ea typeface="微软雅黑" panose="020B0503020204020204" pitchFamily="34" charset="-122"/>
              </a:rPr>
              <a:t>UOS V20</a:t>
            </a:r>
            <a:r>
              <a:rPr lang="zh-CN" altLang="en-US" sz="2000" dirty="0">
                <a:solidFill>
                  <a:srgbClr val="4C6062"/>
                </a:solidFill>
                <a:latin typeface="微软雅黑" panose="020B0503020204020204" pitchFamily="34" charset="-122"/>
                <a:ea typeface="微软雅黑" panose="020B0503020204020204" pitchFamily="34" charset="-122"/>
              </a:rPr>
              <a:t>下组的创建与维护管理的方法。</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12" name="文本框 335"/>
          <p:cNvSpPr txBox="1"/>
          <p:nvPr/>
        </p:nvSpPr>
        <p:spPr>
          <a:xfrm>
            <a:off x="6132657" y="4538625"/>
            <a:ext cx="4572000" cy="430374"/>
          </a:xfrm>
          <a:prstGeom prst="rect">
            <a:avLst/>
          </a:prstGeom>
          <a:noFill/>
        </p:spPr>
        <p:txBody>
          <a:bodyPr wrap="square" rtlCol="0">
            <a:spAutoFit/>
          </a:bodyPr>
          <a:lstStyle/>
          <a:p>
            <a:pPr lvl="0">
              <a:lnSpc>
                <a:spcPct val="120000"/>
              </a:lnSpc>
            </a:pPr>
            <a:r>
              <a:rPr lang="zh-CN" altLang="en-US" sz="2000" dirty="0">
                <a:solidFill>
                  <a:srgbClr val="4C6062"/>
                </a:solidFill>
                <a:latin typeface="微软雅黑" panose="020B0503020204020204" pitchFamily="34" charset="-122"/>
                <a:ea typeface="微软雅黑" panose="020B0503020204020204" pitchFamily="34" charset="-122"/>
              </a:rPr>
              <a:t>熟悉用户账户管理器的使用方法。</a:t>
            </a:r>
            <a:endParaRPr lang="zh-CN" altLang="en-US" sz="2000" dirty="0">
              <a:solidFill>
                <a:srgbClr val="4C6062"/>
              </a:solidFill>
              <a:latin typeface="微软雅黑" panose="020B0503020204020204" pitchFamily="34" charset="-122"/>
              <a:ea typeface="微软雅黑" panose="020B0503020204020204" pitchFamily="34" charset="-122"/>
            </a:endParaRPr>
          </a:p>
        </p:txBody>
      </p:sp>
      <p:cxnSp>
        <p:nvCxnSpPr>
          <p:cNvPr id="320" name="直接连接符 319"/>
          <p:cNvCxnSpPr/>
          <p:nvPr/>
        </p:nvCxnSpPr>
        <p:spPr>
          <a:xfrm>
            <a:off x="-73026" y="212650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1" name="直接连接符 320"/>
          <p:cNvCxnSpPr/>
          <p:nvPr/>
        </p:nvCxnSpPr>
        <p:spPr>
          <a:xfrm>
            <a:off x="-73026" y="229795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2" name="直接连接符 321"/>
          <p:cNvCxnSpPr/>
          <p:nvPr/>
        </p:nvCxnSpPr>
        <p:spPr>
          <a:xfrm>
            <a:off x="-73026" y="245511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3" name="直接连接符 322"/>
          <p:cNvCxnSpPr/>
          <p:nvPr/>
        </p:nvCxnSpPr>
        <p:spPr>
          <a:xfrm>
            <a:off x="-73026" y="262656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4" name="直接连接符 323"/>
          <p:cNvCxnSpPr/>
          <p:nvPr/>
        </p:nvCxnSpPr>
        <p:spPr>
          <a:xfrm>
            <a:off x="-73026" y="282019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5" name="直接连接符 324"/>
          <p:cNvCxnSpPr/>
          <p:nvPr/>
        </p:nvCxnSpPr>
        <p:spPr>
          <a:xfrm>
            <a:off x="-73026" y="299164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6" name="直接连接符 325"/>
          <p:cNvCxnSpPr/>
          <p:nvPr/>
        </p:nvCxnSpPr>
        <p:spPr>
          <a:xfrm>
            <a:off x="-73026" y="314880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7" name="直接连接符 326"/>
          <p:cNvCxnSpPr/>
          <p:nvPr/>
        </p:nvCxnSpPr>
        <p:spPr>
          <a:xfrm>
            <a:off x="-73026" y="332025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14537" y="3505995"/>
            <a:ext cx="10029284" cy="1336634"/>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3-2  </a:t>
            </a:r>
            <a:r>
              <a:rPr lang="zh-CN" altLang="en-US" dirty="0"/>
              <a:t>设置用户账户口令</a:t>
            </a:r>
            <a:endParaRPr lang="zh-CN" altLang="en-US" b="0" dirty="0"/>
          </a:p>
        </p:txBody>
      </p:sp>
      <p:sp>
        <p:nvSpPr>
          <p:cNvPr id="2" name="文本框 1"/>
          <p:cNvSpPr txBox="1"/>
          <p:nvPr/>
        </p:nvSpPr>
        <p:spPr>
          <a:xfrm>
            <a:off x="984793" y="1471587"/>
            <a:ext cx="9888772" cy="3462486"/>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chage</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要修改用户账户口令，也可以用</a:t>
            </a:r>
            <a:r>
              <a:rPr lang="en-US" altLang="zh-CN" sz="2000" dirty="0" err="1">
                <a:solidFill>
                  <a:srgbClr val="4C6062"/>
                </a:solidFill>
                <a:latin typeface="微软雅黑" panose="020B0503020204020204" pitchFamily="34" charset="-122"/>
                <a:ea typeface="微软雅黑" panose="020B0503020204020204" pitchFamily="34" charset="-122"/>
              </a:rPr>
              <a:t>chage</a:t>
            </a:r>
            <a:r>
              <a:rPr lang="zh-CN" altLang="en-US" sz="2000" dirty="0">
                <a:solidFill>
                  <a:srgbClr val="4C6062"/>
                </a:solidFill>
                <a:latin typeface="微软雅黑" panose="020B0503020204020204" pitchFamily="34" charset="-122"/>
                <a:ea typeface="微软雅黑" panose="020B0503020204020204" pitchFamily="34" charset="-122"/>
              </a:rPr>
              <a:t>命令实现。</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de-DE" altLang="zh-CN" sz="2000" dirty="0">
                <a:solidFill>
                  <a:srgbClr val="4C6062"/>
                </a:solidFill>
                <a:latin typeface="微软雅黑" panose="020B0503020204020204" pitchFamily="34" charset="-122"/>
                <a:ea typeface="微软雅黑" panose="020B0503020204020204" pitchFamily="34" charset="-122"/>
              </a:rPr>
              <a:t>【</a:t>
            </a:r>
            <a:r>
              <a:rPr lang="zh-CN" altLang="de-DE" sz="2000" dirty="0">
                <a:solidFill>
                  <a:srgbClr val="4C6062"/>
                </a:solidFill>
                <a:latin typeface="微软雅黑" panose="020B0503020204020204" pitchFamily="34" charset="-122"/>
                <a:ea typeface="微软雅黑" panose="020B0503020204020204" pitchFamily="34" charset="-122"/>
              </a:rPr>
              <a:t>例</a:t>
            </a:r>
            <a:r>
              <a:rPr lang="de-DE" altLang="zh-CN" sz="2000" dirty="0">
                <a:solidFill>
                  <a:srgbClr val="4C6062"/>
                </a:solidFill>
                <a:latin typeface="微软雅黑" panose="020B0503020204020204" pitchFamily="34" charset="-122"/>
                <a:ea typeface="微软雅黑" panose="020B0503020204020204" pitchFamily="34" charset="-122"/>
              </a:rPr>
              <a:t>3-3】</a:t>
            </a:r>
            <a:r>
              <a:rPr lang="zh-CN" altLang="de-DE" sz="2000" dirty="0">
                <a:solidFill>
                  <a:srgbClr val="4C6062"/>
                </a:solidFill>
                <a:latin typeface="微软雅黑" panose="020B0503020204020204" pitchFamily="34" charset="-122"/>
                <a:ea typeface="微软雅黑" panose="020B0503020204020204" pitchFamily="34" charset="-122"/>
              </a:rPr>
              <a:t>设置</a:t>
            </a:r>
            <a:r>
              <a:rPr lang="de-DE" altLang="zh-CN" sz="2000" dirty="0">
                <a:solidFill>
                  <a:srgbClr val="4C6062"/>
                </a:solidFill>
                <a:latin typeface="微软雅黑" panose="020B0503020204020204" pitchFamily="34" charset="-122"/>
                <a:ea typeface="微软雅黑" panose="020B0503020204020204" pitchFamily="34" charset="-122"/>
              </a:rPr>
              <a:t>user1</a:t>
            </a:r>
            <a:r>
              <a:rPr lang="zh-CN" altLang="de-DE" sz="2000" dirty="0">
                <a:solidFill>
                  <a:srgbClr val="4C6062"/>
                </a:solidFill>
                <a:latin typeface="微软雅黑" panose="020B0503020204020204" pitchFamily="34" charset="-122"/>
                <a:ea typeface="微软雅黑" panose="020B0503020204020204" pitchFamily="34" charset="-122"/>
              </a:rPr>
              <a:t>用户的最短口令存活期为</a:t>
            </a:r>
            <a:r>
              <a:rPr lang="de-DE" altLang="zh-CN" sz="2000" dirty="0">
                <a:solidFill>
                  <a:srgbClr val="4C6062"/>
                </a:solidFill>
                <a:latin typeface="微软雅黑" panose="020B0503020204020204" pitchFamily="34" charset="-122"/>
                <a:ea typeface="微软雅黑" panose="020B0503020204020204" pitchFamily="34" charset="-122"/>
              </a:rPr>
              <a:t>6</a:t>
            </a:r>
            <a:r>
              <a:rPr lang="zh-CN" altLang="de-DE" sz="2000" dirty="0">
                <a:solidFill>
                  <a:srgbClr val="4C6062"/>
                </a:solidFill>
                <a:latin typeface="微软雅黑" panose="020B0503020204020204" pitchFamily="34" charset="-122"/>
                <a:ea typeface="微软雅黑" panose="020B0503020204020204" pitchFamily="34" charset="-122"/>
              </a:rPr>
              <a:t>天，最长口令存活期为</a:t>
            </a:r>
            <a:r>
              <a:rPr lang="de-DE" altLang="zh-CN" sz="2000" dirty="0">
                <a:solidFill>
                  <a:srgbClr val="4C6062"/>
                </a:solidFill>
                <a:latin typeface="微软雅黑" panose="020B0503020204020204" pitchFamily="34" charset="-122"/>
                <a:ea typeface="微软雅黑" panose="020B0503020204020204" pitchFamily="34" charset="-122"/>
              </a:rPr>
              <a:t>60</a:t>
            </a:r>
            <a:r>
              <a:rPr lang="zh-CN" altLang="de-DE" sz="2000" dirty="0">
                <a:solidFill>
                  <a:srgbClr val="4C6062"/>
                </a:solidFill>
                <a:latin typeface="微软雅黑" panose="020B0503020204020204" pitchFamily="34" charset="-122"/>
                <a:ea typeface="微软雅黑" panose="020B0503020204020204" pitchFamily="34" charset="-122"/>
              </a:rPr>
              <a:t>天，口令到期前</a:t>
            </a:r>
            <a:r>
              <a:rPr lang="de-DE" altLang="zh-CN" sz="2000" dirty="0">
                <a:solidFill>
                  <a:srgbClr val="4C6062"/>
                </a:solidFill>
                <a:latin typeface="微软雅黑" panose="020B0503020204020204" pitchFamily="34" charset="-122"/>
                <a:ea typeface="微软雅黑" panose="020B0503020204020204" pitchFamily="34" charset="-122"/>
              </a:rPr>
              <a:t>5</a:t>
            </a:r>
            <a:r>
              <a:rPr lang="zh-CN" altLang="de-DE" sz="2000" dirty="0">
                <a:solidFill>
                  <a:srgbClr val="4C6062"/>
                </a:solidFill>
                <a:latin typeface="微软雅黑" panose="020B0503020204020204" pitchFamily="34" charset="-122"/>
                <a:ea typeface="微软雅黑" panose="020B0503020204020204" pitchFamily="34" charset="-122"/>
              </a:rPr>
              <a:t>天提醒用户修改口令。设置完成后查看各属性值。</a:t>
            </a:r>
            <a:endParaRPr lang="zh-CN" altLang="de-DE"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de-DE" altLang="zh-CN" sz="2000" dirty="0">
                <a:solidFill>
                  <a:srgbClr val="4C6062"/>
                </a:solidFill>
                <a:latin typeface="微软雅黑" panose="020B0503020204020204" pitchFamily="34" charset="-122"/>
                <a:ea typeface="微软雅黑" panose="020B0503020204020204" pitchFamily="34" charset="-122"/>
              </a:rPr>
              <a:t>[root@Server01 ~]# chage -m 6 -M 60 -W 5 user1</a:t>
            </a:r>
            <a:endParaRPr lang="de-DE"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de-DE" altLang="zh-CN" sz="2000" dirty="0">
                <a:solidFill>
                  <a:srgbClr val="4C6062"/>
                </a:solidFill>
                <a:latin typeface="微软雅黑" panose="020B0503020204020204" pitchFamily="34" charset="-122"/>
                <a:ea typeface="微软雅黑" panose="020B0503020204020204" pitchFamily="34" charset="-122"/>
              </a:rPr>
              <a:t>[root@Server01 ~]# chage -l user1</a:t>
            </a:r>
            <a:endParaRPr lang="de-DE"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endParaRPr lang="zh-CN" altLang="en-US" sz="14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14537" y="3505994"/>
            <a:ext cx="10029284" cy="3124199"/>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3-3  </a:t>
            </a:r>
            <a:r>
              <a:rPr lang="zh-CN" altLang="en-US" dirty="0"/>
              <a:t>维护用户账户</a:t>
            </a:r>
            <a:endParaRPr lang="zh-CN" altLang="en-US" b="0" dirty="0"/>
          </a:p>
        </p:txBody>
      </p:sp>
      <p:sp>
        <p:nvSpPr>
          <p:cNvPr id="2" name="文本框 1"/>
          <p:cNvSpPr txBox="1"/>
          <p:nvPr/>
        </p:nvSpPr>
        <p:spPr>
          <a:xfrm>
            <a:off x="984793" y="1471587"/>
            <a:ext cx="9888772" cy="1923604"/>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．修改用户账户</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usermod</a:t>
            </a:r>
            <a:r>
              <a:rPr lang="zh-CN" altLang="en-US" sz="2000" dirty="0">
                <a:solidFill>
                  <a:srgbClr val="4C6062"/>
                </a:solidFill>
                <a:latin typeface="微软雅黑" panose="020B0503020204020204" pitchFamily="34" charset="-122"/>
                <a:ea typeface="微软雅黑" panose="020B0503020204020204" pitchFamily="34" charset="-122"/>
              </a:rPr>
              <a:t>命令用于修改用户的属性，格式为“</a:t>
            </a:r>
            <a:r>
              <a:rPr lang="en-US" altLang="zh-CN" sz="2000" dirty="0">
                <a:solidFill>
                  <a:srgbClr val="4C6062"/>
                </a:solidFill>
                <a:latin typeface="微软雅黑" panose="020B0503020204020204" pitchFamily="34" charset="-122"/>
                <a:ea typeface="微软雅黑" panose="020B0503020204020204" pitchFamily="34" charset="-122"/>
              </a:rPr>
              <a:t>usermod [</a:t>
            </a:r>
            <a:r>
              <a:rPr lang="zh-CN" altLang="en-US" sz="2000" dirty="0">
                <a:solidFill>
                  <a:srgbClr val="4C6062"/>
                </a:solidFill>
                <a:latin typeface="微软雅黑" panose="020B0503020204020204" pitchFamily="34" charset="-122"/>
                <a:ea typeface="微软雅黑" panose="020B0503020204020204" pitchFamily="34" charset="-122"/>
              </a:rPr>
              <a:t>选项</a:t>
            </a: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用户名”。</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de-DE" altLang="zh-CN" sz="2000" dirty="0">
                <a:solidFill>
                  <a:srgbClr val="4C6062"/>
                </a:solidFill>
                <a:latin typeface="微软雅黑" panose="020B0503020204020204" pitchFamily="34" charset="-122"/>
                <a:ea typeface="微软雅黑" panose="020B0503020204020204" pitchFamily="34" charset="-122"/>
              </a:rPr>
              <a:t>usermod</a:t>
            </a:r>
            <a:r>
              <a:rPr lang="zh-CN" altLang="en-US" sz="2000" dirty="0">
                <a:solidFill>
                  <a:srgbClr val="4C6062"/>
                </a:solidFill>
                <a:latin typeface="微软雅黑" panose="020B0503020204020204" pitchFamily="34" charset="-122"/>
                <a:ea typeface="微软雅黑" panose="020B0503020204020204" pitchFamily="34" charset="-122"/>
              </a:rPr>
              <a:t>命令的参数以及作用如表所示</a:t>
            </a:r>
            <a:r>
              <a:rPr lang="en-US" altLang="zh-CN" sz="2000" dirty="0">
                <a:solidFill>
                  <a:srgbClr val="4C6062"/>
                </a:solidFill>
                <a:latin typeface="微软雅黑" panose="020B0503020204020204" pitchFamily="34" charset="-122"/>
                <a:ea typeface="微软雅黑" panose="020B0503020204020204" pitchFamily="34" charset="-122"/>
              </a:rPr>
              <a:t>:</a:t>
            </a:r>
            <a:endParaRPr lang="de-DE"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endParaRPr lang="zh-CN" altLang="en-US" sz="14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aphicFrame>
        <p:nvGraphicFramePr>
          <p:cNvPr id="3" name="对象 2"/>
          <p:cNvGraphicFramePr>
            <a:graphicFrameLocks noChangeAspect="1"/>
          </p:cNvGraphicFramePr>
          <p:nvPr/>
        </p:nvGraphicFramePr>
        <p:xfrm>
          <a:off x="3051175" y="3627917"/>
          <a:ext cx="5638800" cy="2929404"/>
        </p:xfrm>
        <a:graphic>
          <a:graphicData uri="http://schemas.openxmlformats.org/presentationml/2006/ole">
            <mc:AlternateContent xmlns:mc="http://schemas.openxmlformats.org/markup-compatibility/2006">
              <mc:Choice xmlns:v="urn:schemas-microsoft-com:vml" Requires="v">
                <p:oleObj spid="_x0000_s5" name="Document" r:id="rId1" imgW="5361305" imgH="2700655" progId="Word.Document.12">
                  <p:embed/>
                </p:oleObj>
              </mc:Choice>
              <mc:Fallback>
                <p:oleObj name="Document" r:id="rId1" imgW="5361305" imgH="2700655" progId="Word.Document.12">
                  <p:embed/>
                  <p:pic>
                    <p:nvPicPr>
                      <p:cNvPr id="0" name="图片 4"/>
                      <p:cNvPicPr/>
                      <p:nvPr/>
                    </p:nvPicPr>
                    <p:blipFill>
                      <a:blip r:embed="rId2"/>
                      <a:stretch>
                        <a:fillRect/>
                      </a:stretch>
                    </p:blipFill>
                    <p:spPr>
                      <a:xfrm>
                        <a:off x="3051175" y="3627917"/>
                        <a:ext cx="5638800" cy="2929404"/>
                      </a:xfrm>
                      <a:prstGeom prst="rect">
                        <a:avLst/>
                      </a:prstGeom>
                    </p:spPr>
                  </p:pic>
                </p:oleObj>
              </mc:Fallback>
            </mc:AlternateContent>
          </a:graphicData>
        </a:graphic>
      </p:graphicFrame>
    </p:spTree>
  </p:cSld>
  <p:clrMapOvr>
    <a:masterClrMapping/>
  </p:clrMapOvr>
  <p:transition spd="slow">
    <p:push/>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14537" y="4039395"/>
            <a:ext cx="10029284" cy="1790334"/>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3-3  </a:t>
            </a:r>
            <a:r>
              <a:rPr lang="zh-CN" altLang="en-US" dirty="0"/>
              <a:t>维护用户账户</a:t>
            </a:r>
            <a:endParaRPr lang="zh-CN" altLang="en-US" b="0" dirty="0"/>
          </a:p>
        </p:txBody>
      </p:sp>
      <p:sp>
        <p:nvSpPr>
          <p:cNvPr id="2" name="文本框 1"/>
          <p:cNvSpPr txBox="1"/>
          <p:nvPr/>
        </p:nvSpPr>
        <p:spPr>
          <a:xfrm>
            <a:off x="984793" y="1471587"/>
            <a:ext cx="9888772" cy="4192943"/>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．禁用和恢复用户账户</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有时需要临时禁用一个账户而不删除它。禁用用户账户可以用</a:t>
            </a:r>
            <a:r>
              <a:rPr lang="en-US" altLang="zh-CN" sz="2000" dirty="0">
                <a:solidFill>
                  <a:srgbClr val="4C6062"/>
                </a:solidFill>
                <a:latin typeface="微软雅黑" panose="020B0503020204020204" pitchFamily="34" charset="-122"/>
                <a:ea typeface="微软雅黑" panose="020B0503020204020204" pitchFamily="34" charset="-122"/>
              </a:rPr>
              <a:t>passwd</a:t>
            </a:r>
            <a:r>
              <a:rPr lang="zh-CN" altLang="en-US" sz="2000" dirty="0">
                <a:solidFill>
                  <a:srgbClr val="4C6062"/>
                </a:solidFill>
                <a:latin typeface="微软雅黑" panose="020B0503020204020204" pitchFamily="34" charset="-122"/>
                <a:ea typeface="微软雅黑" panose="020B0503020204020204" pitchFamily="34" charset="-122"/>
              </a:rPr>
              <a:t>或</a:t>
            </a:r>
            <a:r>
              <a:rPr lang="en-US" altLang="zh-CN" sz="2000" dirty="0">
                <a:solidFill>
                  <a:srgbClr val="4C6062"/>
                </a:solidFill>
                <a:latin typeface="微软雅黑" panose="020B0503020204020204" pitchFamily="34" charset="-122"/>
                <a:ea typeface="微软雅黑" panose="020B0503020204020204" pitchFamily="34" charset="-122"/>
              </a:rPr>
              <a:t>usermod</a:t>
            </a:r>
            <a:r>
              <a:rPr lang="zh-CN" altLang="en-US" sz="2000" dirty="0">
                <a:solidFill>
                  <a:srgbClr val="4C6062"/>
                </a:solidFill>
                <a:latin typeface="微软雅黑" panose="020B0503020204020204" pitchFamily="34" charset="-122"/>
                <a:ea typeface="微软雅黑" panose="020B0503020204020204" pitchFamily="34" charset="-122"/>
              </a:rPr>
              <a:t>命令实现，也可以直接修改</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/passwd</a:t>
            </a:r>
            <a:r>
              <a:rPr lang="zh-CN" altLang="en-US" sz="2000" dirty="0">
                <a:solidFill>
                  <a:srgbClr val="4C6062"/>
                </a:solidFill>
                <a:latin typeface="微软雅黑" panose="020B0503020204020204" pitchFamily="34" charset="-122"/>
                <a:ea typeface="微软雅黑" panose="020B0503020204020204" pitchFamily="34" charset="-122"/>
              </a:rPr>
              <a:t>或</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/shadow</a:t>
            </a:r>
            <a:r>
              <a:rPr lang="zh-CN" altLang="en-US" sz="2000" dirty="0">
                <a:solidFill>
                  <a:srgbClr val="4C6062"/>
                </a:solidFill>
                <a:latin typeface="微软雅黑" panose="020B0503020204020204" pitchFamily="34" charset="-122"/>
                <a:ea typeface="微软雅黑" panose="020B0503020204020204" pitchFamily="34" charset="-122"/>
              </a:rPr>
              <a:t>文件。</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例如，暂时禁用和恢复</a:t>
            </a:r>
            <a:r>
              <a:rPr lang="en-US" altLang="zh-CN" sz="2000" dirty="0">
                <a:solidFill>
                  <a:srgbClr val="4C6062"/>
                </a:solidFill>
                <a:latin typeface="微软雅黑" panose="020B0503020204020204" pitchFamily="34" charset="-122"/>
                <a:ea typeface="微软雅黑" panose="020B0503020204020204" pitchFamily="34" charset="-122"/>
              </a:rPr>
              <a:t>user3</a:t>
            </a:r>
            <a:r>
              <a:rPr lang="zh-CN" altLang="en-US" sz="2000" dirty="0">
                <a:solidFill>
                  <a:srgbClr val="4C6062"/>
                </a:solidFill>
                <a:latin typeface="微软雅黑" panose="020B0503020204020204" pitchFamily="34" charset="-122"/>
                <a:ea typeface="微软雅黑" panose="020B0503020204020204" pitchFamily="34" charset="-122"/>
              </a:rPr>
              <a:t>账户，可以使用以下</a:t>
            </a: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种方法实现。</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）使用</a:t>
            </a:r>
            <a:r>
              <a:rPr lang="en-US" altLang="zh-CN" sz="2000" dirty="0">
                <a:solidFill>
                  <a:srgbClr val="4C6062"/>
                </a:solidFill>
                <a:latin typeface="微软雅黑" panose="020B0503020204020204" pitchFamily="34" charset="-122"/>
                <a:ea typeface="微软雅黑" panose="020B0503020204020204" pitchFamily="34" charset="-122"/>
              </a:rPr>
              <a:t>passwd</a:t>
            </a:r>
            <a:r>
              <a:rPr lang="zh-CN" altLang="en-US" sz="2000" dirty="0">
                <a:solidFill>
                  <a:srgbClr val="4C6062"/>
                </a:solidFill>
                <a:latin typeface="微软雅黑" panose="020B0503020204020204" pitchFamily="34" charset="-122"/>
                <a:ea typeface="微软雅黑" panose="020B0503020204020204" pitchFamily="34" charset="-122"/>
              </a:rPr>
              <a:t>命令（被锁定用户的密码必须是使用</a:t>
            </a:r>
            <a:r>
              <a:rPr lang="en-US" altLang="zh-CN" sz="2000" dirty="0">
                <a:solidFill>
                  <a:srgbClr val="4C6062"/>
                </a:solidFill>
                <a:latin typeface="微软雅黑" panose="020B0503020204020204" pitchFamily="34" charset="-122"/>
                <a:ea typeface="微软雅黑" panose="020B0503020204020204" pitchFamily="34" charset="-122"/>
              </a:rPr>
              <a:t>passwd</a:t>
            </a:r>
            <a:r>
              <a:rPr lang="zh-CN" altLang="en-US" sz="2000" dirty="0">
                <a:solidFill>
                  <a:srgbClr val="4C6062"/>
                </a:solidFill>
                <a:latin typeface="微软雅黑" panose="020B0503020204020204" pitchFamily="34" charset="-122"/>
                <a:ea typeface="微软雅黑" panose="020B0503020204020204" pitchFamily="34" charset="-122"/>
              </a:rPr>
              <a:t>命令生成的）</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passwd -l user1		//</a:t>
            </a:r>
            <a:r>
              <a:rPr lang="zh-CN" altLang="en-US" sz="2000" dirty="0">
                <a:solidFill>
                  <a:srgbClr val="4C6062"/>
                </a:solidFill>
                <a:latin typeface="微软雅黑" panose="020B0503020204020204" pitchFamily="34" charset="-122"/>
                <a:ea typeface="微软雅黑" panose="020B0503020204020204" pitchFamily="34" charset="-122"/>
              </a:rPr>
              <a:t>锁定用户</a:t>
            </a:r>
            <a:r>
              <a:rPr lang="en-US" altLang="zh-CN" sz="2000" dirty="0">
                <a:solidFill>
                  <a:srgbClr val="4C6062"/>
                </a:solidFill>
                <a:latin typeface="微软雅黑" panose="020B0503020204020204" pitchFamily="34" charset="-122"/>
                <a:ea typeface="微软雅黑" panose="020B0503020204020204" pitchFamily="34" charset="-122"/>
              </a:rPr>
              <a:t>user1</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锁定用户 </a:t>
            </a:r>
            <a:r>
              <a:rPr lang="en-US" altLang="zh-CN" sz="2000" dirty="0">
                <a:solidFill>
                  <a:srgbClr val="4C6062"/>
                </a:solidFill>
                <a:latin typeface="微软雅黑" panose="020B0503020204020204" pitchFamily="34" charset="-122"/>
                <a:ea typeface="微软雅黑" panose="020B0503020204020204" pitchFamily="34" charset="-122"/>
              </a:rPr>
              <a:t>user1 </a:t>
            </a:r>
            <a:r>
              <a:rPr lang="zh-CN" altLang="en-US" sz="2000" dirty="0">
                <a:solidFill>
                  <a:srgbClr val="4C6062"/>
                </a:solidFill>
                <a:latin typeface="微软雅黑" panose="020B0503020204020204" pitchFamily="34" charset="-122"/>
                <a:ea typeface="微软雅黑" panose="020B0503020204020204" pitchFamily="34" charset="-122"/>
              </a:rPr>
              <a:t>的密码 。</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passwd: </a:t>
            </a:r>
            <a:r>
              <a:rPr lang="zh-CN" altLang="en-US" sz="2000" dirty="0">
                <a:solidFill>
                  <a:srgbClr val="4C6062"/>
                </a:solidFill>
                <a:latin typeface="微软雅黑" panose="020B0503020204020204" pitchFamily="34" charset="-122"/>
                <a:ea typeface="微软雅黑" panose="020B0503020204020204" pitchFamily="34" charset="-122"/>
              </a:rPr>
              <a:t>操作成功</a:t>
            </a:r>
            <a:endParaRPr lang="zh-CN" altLang="en-US" sz="14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826425" y="2509324"/>
            <a:ext cx="10029284" cy="1255747"/>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3-3  </a:t>
            </a:r>
            <a:r>
              <a:rPr lang="zh-CN" altLang="en-US" dirty="0"/>
              <a:t>维护用户账户</a:t>
            </a:r>
            <a:endParaRPr lang="zh-CN" altLang="en-US" b="0" dirty="0"/>
          </a:p>
        </p:txBody>
      </p:sp>
      <p:sp>
        <p:nvSpPr>
          <p:cNvPr id="2" name="文本框 1"/>
          <p:cNvSpPr txBox="1"/>
          <p:nvPr/>
        </p:nvSpPr>
        <p:spPr>
          <a:xfrm>
            <a:off x="984793" y="1471587"/>
            <a:ext cx="9888772" cy="2115451"/>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．禁用和恢复用户账户</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）使用</a:t>
            </a:r>
            <a:r>
              <a:rPr lang="en-US" altLang="zh-CN" sz="2000" dirty="0">
                <a:solidFill>
                  <a:srgbClr val="4C6062"/>
                </a:solidFill>
                <a:latin typeface="微软雅黑" panose="020B0503020204020204" pitchFamily="34" charset="-122"/>
                <a:ea typeface="微软雅黑" panose="020B0503020204020204" pitchFamily="34" charset="-122"/>
              </a:rPr>
              <a:t>usermod</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usermod -L user1	//</a:t>
            </a:r>
            <a:r>
              <a:rPr lang="zh-CN" altLang="en-US" sz="2000" dirty="0">
                <a:solidFill>
                  <a:srgbClr val="4C6062"/>
                </a:solidFill>
                <a:latin typeface="微软雅黑" panose="020B0503020204020204" pitchFamily="34" charset="-122"/>
                <a:ea typeface="微软雅黑" panose="020B0503020204020204" pitchFamily="34" charset="-122"/>
              </a:rPr>
              <a:t>禁用</a:t>
            </a:r>
            <a:r>
              <a:rPr lang="en-US" altLang="zh-CN" sz="2000" dirty="0">
                <a:solidFill>
                  <a:srgbClr val="4C6062"/>
                </a:solidFill>
                <a:latin typeface="微软雅黑" panose="020B0503020204020204" pitchFamily="34" charset="-122"/>
                <a:ea typeface="微软雅黑" panose="020B0503020204020204" pitchFamily="34" charset="-122"/>
              </a:rPr>
              <a:t>user1</a:t>
            </a:r>
            <a:r>
              <a:rPr lang="zh-CN" altLang="en-US" sz="2000" dirty="0">
                <a:solidFill>
                  <a:srgbClr val="4C6062"/>
                </a:solidFill>
                <a:latin typeface="微软雅黑" panose="020B0503020204020204" pitchFamily="34" charset="-122"/>
                <a:ea typeface="微软雅黑" panose="020B0503020204020204" pitchFamily="34" charset="-122"/>
              </a:rPr>
              <a:t>账户</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usermod -U user1	//</a:t>
            </a:r>
            <a:r>
              <a:rPr lang="zh-CN" altLang="en-US" sz="2000" dirty="0">
                <a:solidFill>
                  <a:srgbClr val="4C6062"/>
                </a:solidFill>
                <a:latin typeface="微软雅黑" panose="020B0503020204020204" pitchFamily="34" charset="-122"/>
                <a:ea typeface="微软雅黑" panose="020B0503020204020204" pitchFamily="34" charset="-122"/>
              </a:rPr>
              <a:t>解除</a:t>
            </a:r>
            <a:r>
              <a:rPr lang="en-US" altLang="zh-CN" sz="2000" dirty="0">
                <a:solidFill>
                  <a:srgbClr val="4C6062"/>
                </a:solidFill>
                <a:latin typeface="微软雅黑" panose="020B0503020204020204" pitchFamily="34" charset="-122"/>
                <a:ea typeface="微软雅黑" panose="020B0503020204020204" pitchFamily="34" charset="-122"/>
              </a:rPr>
              <a:t>user1</a:t>
            </a:r>
            <a:r>
              <a:rPr lang="zh-CN" altLang="en-US" sz="2000" dirty="0">
                <a:solidFill>
                  <a:srgbClr val="4C6062"/>
                </a:solidFill>
                <a:latin typeface="微软雅黑" panose="020B0503020204020204" pitchFamily="34" charset="-122"/>
                <a:ea typeface="微软雅黑" panose="020B0503020204020204" pitchFamily="34" charset="-122"/>
              </a:rPr>
              <a:t>账户的锁定 </a:t>
            </a: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3-3  </a:t>
            </a:r>
            <a:r>
              <a:rPr lang="zh-CN" altLang="en-US" dirty="0"/>
              <a:t>维护用户账户</a:t>
            </a:r>
            <a:endParaRPr lang="zh-CN" altLang="en-US" b="0" dirty="0"/>
          </a:p>
        </p:txBody>
      </p:sp>
      <p:sp>
        <p:nvSpPr>
          <p:cNvPr id="2" name="文本框 1"/>
          <p:cNvSpPr txBox="1"/>
          <p:nvPr/>
        </p:nvSpPr>
        <p:spPr>
          <a:xfrm>
            <a:off x="984793" y="1471587"/>
            <a:ext cx="9888772" cy="2500172"/>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．禁用和恢复用户账户</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）直接修改用户账户配置文件</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可将</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/passwd</a:t>
            </a:r>
            <a:r>
              <a:rPr lang="zh-CN" altLang="en-US" sz="2000" dirty="0">
                <a:solidFill>
                  <a:srgbClr val="4C6062"/>
                </a:solidFill>
                <a:latin typeface="微软雅黑" panose="020B0503020204020204" pitchFamily="34" charset="-122"/>
                <a:ea typeface="微软雅黑" panose="020B0503020204020204" pitchFamily="34" charset="-122"/>
              </a:rPr>
              <a:t>文件或</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/shadow</a:t>
            </a:r>
            <a:r>
              <a:rPr lang="zh-CN" altLang="en-US" sz="2000" dirty="0">
                <a:solidFill>
                  <a:srgbClr val="4C6062"/>
                </a:solidFill>
                <a:latin typeface="微软雅黑" panose="020B0503020204020204" pitchFamily="34" charset="-122"/>
                <a:ea typeface="微软雅黑" panose="020B0503020204020204" pitchFamily="34" charset="-122"/>
              </a:rPr>
              <a:t>文件中关于</a:t>
            </a:r>
            <a:r>
              <a:rPr lang="en-US" altLang="zh-CN" sz="2000" dirty="0">
                <a:solidFill>
                  <a:srgbClr val="4C6062"/>
                </a:solidFill>
                <a:latin typeface="微软雅黑" panose="020B0503020204020204" pitchFamily="34" charset="-122"/>
                <a:ea typeface="微软雅黑" panose="020B0503020204020204" pitchFamily="34" charset="-122"/>
              </a:rPr>
              <a:t>user1</a:t>
            </a:r>
            <a:r>
              <a:rPr lang="zh-CN" altLang="en-US" sz="2000" dirty="0">
                <a:solidFill>
                  <a:srgbClr val="4C6062"/>
                </a:solidFill>
                <a:latin typeface="微软雅黑" panose="020B0503020204020204" pitchFamily="34" charset="-122"/>
                <a:ea typeface="微软雅黑" panose="020B0503020204020204" pitchFamily="34" charset="-122"/>
              </a:rPr>
              <a:t>账户的</a:t>
            </a:r>
            <a:r>
              <a:rPr lang="en-US" altLang="zh-CN" sz="2000" dirty="0">
                <a:solidFill>
                  <a:srgbClr val="4C6062"/>
                </a:solidFill>
                <a:latin typeface="微软雅黑" panose="020B0503020204020204" pitchFamily="34" charset="-122"/>
                <a:ea typeface="微软雅黑" panose="020B0503020204020204" pitchFamily="34" charset="-122"/>
              </a:rPr>
              <a:t>passwd</a:t>
            </a:r>
            <a:r>
              <a:rPr lang="zh-CN" altLang="en-US" sz="2000" dirty="0">
                <a:solidFill>
                  <a:srgbClr val="4C6062"/>
                </a:solidFill>
                <a:latin typeface="微软雅黑" panose="020B0503020204020204" pitchFamily="34" charset="-122"/>
                <a:ea typeface="微软雅黑" panose="020B0503020204020204" pitchFamily="34" charset="-122"/>
              </a:rPr>
              <a:t>域的第一个字符前面加上一个“*”，达到禁用账户的目的，在需要恢复的时候只要删除字符“*”即可。</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3-3  </a:t>
            </a:r>
            <a:r>
              <a:rPr lang="zh-CN" altLang="en-US" dirty="0"/>
              <a:t>维护用户账户</a:t>
            </a:r>
            <a:endParaRPr lang="zh-CN" altLang="en-US" b="0" dirty="0"/>
          </a:p>
        </p:txBody>
      </p:sp>
      <p:sp>
        <p:nvSpPr>
          <p:cNvPr id="2" name="文本框 1"/>
          <p:cNvSpPr txBox="1"/>
          <p:nvPr/>
        </p:nvSpPr>
        <p:spPr>
          <a:xfrm>
            <a:off x="984793" y="1471587"/>
            <a:ext cx="9888772" cy="2038507"/>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．删除用户账户</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要删除一个账户，可以直接删除</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/passwd</a:t>
            </a:r>
            <a:r>
              <a:rPr lang="zh-CN" altLang="en-US" sz="2000" dirty="0">
                <a:solidFill>
                  <a:srgbClr val="4C6062"/>
                </a:solidFill>
                <a:latin typeface="微软雅黑" panose="020B0503020204020204" pitchFamily="34" charset="-122"/>
                <a:ea typeface="微软雅黑" panose="020B0503020204020204" pitchFamily="34" charset="-122"/>
              </a:rPr>
              <a:t>和</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/shadow</a:t>
            </a:r>
            <a:r>
              <a:rPr lang="zh-CN" altLang="en-US" sz="2000" dirty="0">
                <a:solidFill>
                  <a:srgbClr val="4C6062"/>
                </a:solidFill>
                <a:latin typeface="微软雅黑" panose="020B0503020204020204" pitchFamily="34" charset="-122"/>
                <a:ea typeface="微软雅黑" panose="020B0503020204020204" pitchFamily="34" charset="-122"/>
              </a:rPr>
              <a:t>文件中要删除的用户所对应的行，或者用</a:t>
            </a:r>
            <a:r>
              <a:rPr lang="en-US" altLang="zh-CN" sz="2000" dirty="0" err="1">
                <a:solidFill>
                  <a:srgbClr val="4C6062"/>
                </a:solidFill>
                <a:latin typeface="微软雅黑" panose="020B0503020204020204" pitchFamily="34" charset="-122"/>
                <a:ea typeface="微软雅黑" panose="020B0503020204020204" pitchFamily="34" charset="-122"/>
              </a:rPr>
              <a:t>userdel</a:t>
            </a:r>
            <a:r>
              <a:rPr lang="zh-CN" altLang="en-US" sz="2000" dirty="0">
                <a:solidFill>
                  <a:srgbClr val="4C6062"/>
                </a:solidFill>
                <a:latin typeface="微软雅黑" panose="020B0503020204020204" pitchFamily="34" charset="-122"/>
                <a:ea typeface="微软雅黑" panose="020B0503020204020204" pitchFamily="34" charset="-122"/>
              </a:rPr>
              <a:t>命令删除。</a:t>
            </a:r>
            <a:r>
              <a:rPr lang="en-US" altLang="zh-CN" sz="2000" dirty="0" err="1">
                <a:solidFill>
                  <a:srgbClr val="4C6062"/>
                </a:solidFill>
                <a:latin typeface="微软雅黑" panose="020B0503020204020204" pitchFamily="34" charset="-122"/>
                <a:ea typeface="微软雅黑" panose="020B0503020204020204" pitchFamily="34" charset="-122"/>
              </a:rPr>
              <a:t>userdel</a:t>
            </a:r>
            <a:r>
              <a:rPr lang="zh-CN" altLang="en-US" sz="2000" dirty="0">
                <a:solidFill>
                  <a:srgbClr val="4C6062"/>
                </a:solidFill>
                <a:latin typeface="微软雅黑" panose="020B0503020204020204" pitchFamily="34" charset="-122"/>
                <a:ea typeface="微软雅黑" panose="020B0503020204020204" pitchFamily="34" charset="-122"/>
              </a:rPr>
              <a:t>命令的格式为：</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userdel</a:t>
            </a:r>
            <a:r>
              <a:rPr lang="en-US" altLang="zh-CN" sz="2000" dirty="0">
                <a:solidFill>
                  <a:srgbClr val="4C6062"/>
                </a:solidFill>
                <a:latin typeface="微软雅黑" panose="020B0503020204020204" pitchFamily="34" charset="-122"/>
                <a:ea typeface="微软雅黑" panose="020B0503020204020204" pitchFamily="34" charset="-122"/>
              </a:rPr>
              <a:t>  [-r]  </a:t>
            </a:r>
            <a:r>
              <a:rPr lang="zh-CN" altLang="en-US" sz="2000" dirty="0">
                <a:solidFill>
                  <a:srgbClr val="4C6062"/>
                </a:solidFill>
                <a:latin typeface="微软雅黑" panose="020B0503020204020204" pitchFamily="34" charset="-122"/>
                <a:ea typeface="微软雅黑" panose="020B0503020204020204" pitchFamily="34" charset="-122"/>
              </a:rPr>
              <a:t>用户名</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3-4  </a:t>
            </a:r>
            <a:r>
              <a:rPr lang="zh-CN" altLang="en-US" dirty="0"/>
              <a:t>管理组</a:t>
            </a:r>
            <a:endParaRPr lang="zh-CN" altLang="en-US" b="0" dirty="0"/>
          </a:p>
        </p:txBody>
      </p:sp>
      <p:sp>
        <p:nvSpPr>
          <p:cNvPr id="2" name="文本框 1"/>
          <p:cNvSpPr txBox="1"/>
          <p:nvPr/>
        </p:nvSpPr>
        <p:spPr>
          <a:xfrm>
            <a:off x="984792" y="1471587"/>
            <a:ext cx="10067221" cy="5270161"/>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组管理包括新建组、维护组账户和为组添加用户等内容。</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fr-FR" altLang="zh-CN" sz="2000" dirty="0">
                <a:solidFill>
                  <a:srgbClr val="4C6062"/>
                </a:solidFill>
                <a:latin typeface="微软雅黑" panose="020B0503020204020204" pitchFamily="34" charset="-122"/>
                <a:ea typeface="微软雅黑" panose="020B0503020204020204" pitchFamily="34" charset="-122"/>
              </a:rPr>
              <a:t>1. </a:t>
            </a:r>
            <a:r>
              <a:rPr lang="zh-CN" altLang="fr-FR" sz="2000" dirty="0">
                <a:solidFill>
                  <a:srgbClr val="4C6062"/>
                </a:solidFill>
                <a:latin typeface="微软雅黑" panose="020B0503020204020204" pitchFamily="34" charset="-122"/>
                <a:ea typeface="微软雅黑" panose="020B0503020204020204" pitchFamily="34" charset="-122"/>
              </a:rPr>
              <a:t>维护组账户</a:t>
            </a:r>
            <a:endParaRPr lang="zh-CN" altLang="fr-FR"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fr-FR" sz="2000" dirty="0">
                <a:solidFill>
                  <a:srgbClr val="4C6062"/>
                </a:solidFill>
                <a:latin typeface="微软雅黑" panose="020B0503020204020204" pitchFamily="34" charset="-122"/>
                <a:ea typeface="微软雅黑" panose="020B0503020204020204" pitchFamily="34" charset="-122"/>
              </a:rPr>
              <a:t>创建组和删除组的命令与创建、维护账户的命令相似。创建组可以使用命令</a:t>
            </a:r>
            <a:r>
              <a:rPr lang="fr-FR" altLang="zh-CN" sz="2000" dirty="0">
                <a:solidFill>
                  <a:srgbClr val="4C6062"/>
                </a:solidFill>
                <a:latin typeface="微软雅黑" panose="020B0503020204020204" pitchFamily="34" charset="-122"/>
                <a:ea typeface="微软雅黑" panose="020B0503020204020204" pitchFamily="34" charset="-122"/>
              </a:rPr>
              <a:t>groupadd</a:t>
            </a:r>
            <a:r>
              <a:rPr lang="zh-CN" altLang="fr-FR" sz="2000" dirty="0">
                <a:solidFill>
                  <a:srgbClr val="4C6062"/>
                </a:solidFill>
                <a:latin typeface="微软雅黑" panose="020B0503020204020204" pitchFamily="34" charset="-122"/>
                <a:ea typeface="微软雅黑" panose="020B0503020204020204" pitchFamily="34" charset="-122"/>
              </a:rPr>
              <a:t>或者</a:t>
            </a:r>
            <a:r>
              <a:rPr lang="fr-FR" altLang="zh-CN" sz="2000" dirty="0">
                <a:solidFill>
                  <a:srgbClr val="4C6062"/>
                </a:solidFill>
                <a:latin typeface="微软雅黑" panose="020B0503020204020204" pitchFamily="34" charset="-122"/>
                <a:ea typeface="微软雅黑" panose="020B0503020204020204" pitchFamily="34" charset="-122"/>
              </a:rPr>
              <a:t>addgroup</a:t>
            </a:r>
            <a:r>
              <a:rPr lang="zh-CN" altLang="fr-FR" sz="2000" dirty="0">
                <a:solidFill>
                  <a:srgbClr val="4C6062"/>
                </a:solidFill>
                <a:latin typeface="微软雅黑" panose="020B0503020204020204" pitchFamily="34" charset="-122"/>
                <a:ea typeface="微软雅黑" panose="020B0503020204020204" pitchFamily="34" charset="-122"/>
              </a:rPr>
              <a:t>。</a:t>
            </a:r>
            <a:endParaRPr lang="zh-CN" altLang="fr-FR"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fr-FR" sz="2000" dirty="0">
                <a:solidFill>
                  <a:srgbClr val="4C6062"/>
                </a:solidFill>
                <a:latin typeface="微软雅黑" panose="020B0503020204020204" pitchFamily="34" charset="-122"/>
                <a:ea typeface="微软雅黑" panose="020B0503020204020204" pitchFamily="34" charset="-122"/>
              </a:rPr>
              <a:t>例如，创建一个新的组，组的名称为</a:t>
            </a:r>
            <a:r>
              <a:rPr lang="fr-FR" altLang="zh-CN" sz="2000" dirty="0">
                <a:solidFill>
                  <a:srgbClr val="4C6062"/>
                </a:solidFill>
                <a:latin typeface="微软雅黑" panose="020B0503020204020204" pitchFamily="34" charset="-122"/>
                <a:ea typeface="微软雅黑" panose="020B0503020204020204" pitchFamily="34" charset="-122"/>
              </a:rPr>
              <a:t>testgroup</a:t>
            </a:r>
            <a:r>
              <a:rPr lang="zh-CN" altLang="fr-FR" sz="2000" dirty="0">
                <a:solidFill>
                  <a:srgbClr val="4C6062"/>
                </a:solidFill>
                <a:latin typeface="微软雅黑" panose="020B0503020204020204" pitchFamily="34" charset="-122"/>
                <a:ea typeface="微软雅黑" panose="020B0503020204020204" pitchFamily="34" charset="-122"/>
              </a:rPr>
              <a:t>，可用以下命令：</a:t>
            </a:r>
            <a:endParaRPr lang="zh-CN" altLang="fr-FR"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fr-FR" altLang="zh-CN" sz="2000" dirty="0">
                <a:solidFill>
                  <a:srgbClr val="4C6062"/>
                </a:solidFill>
                <a:latin typeface="微软雅黑" panose="020B0503020204020204" pitchFamily="34" charset="-122"/>
                <a:ea typeface="微软雅黑" panose="020B0503020204020204" pitchFamily="34" charset="-122"/>
              </a:rPr>
              <a:t>[root@Server01 ~]# groupadd  testgroup</a:t>
            </a:r>
            <a:endParaRPr lang="fr-FR"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fr-FR" sz="2000" dirty="0">
                <a:solidFill>
                  <a:srgbClr val="4C6062"/>
                </a:solidFill>
                <a:latin typeface="微软雅黑" panose="020B0503020204020204" pitchFamily="34" charset="-122"/>
                <a:ea typeface="微软雅黑" panose="020B0503020204020204" pitchFamily="34" charset="-122"/>
              </a:rPr>
              <a:t>要删除一个组可以用</a:t>
            </a:r>
            <a:r>
              <a:rPr lang="fr-FR" altLang="zh-CN" sz="2000" dirty="0">
                <a:solidFill>
                  <a:srgbClr val="4C6062"/>
                </a:solidFill>
                <a:latin typeface="微软雅黑" panose="020B0503020204020204" pitchFamily="34" charset="-122"/>
                <a:ea typeface="微软雅黑" panose="020B0503020204020204" pitchFamily="34" charset="-122"/>
              </a:rPr>
              <a:t>groupdel</a:t>
            </a:r>
            <a:r>
              <a:rPr lang="zh-CN" altLang="fr-FR" sz="2000" dirty="0">
                <a:solidFill>
                  <a:srgbClr val="4C6062"/>
                </a:solidFill>
                <a:latin typeface="微软雅黑" panose="020B0503020204020204" pitchFamily="34" charset="-122"/>
                <a:ea typeface="微软雅黑" panose="020B0503020204020204" pitchFamily="34" charset="-122"/>
              </a:rPr>
              <a:t>命令，例如删除刚创建的</a:t>
            </a:r>
            <a:r>
              <a:rPr lang="fr-FR" altLang="zh-CN" sz="2000" dirty="0">
                <a:solidFill>
                  <a:srgbClr val="4C6062"/>
                </a:solidFill>
                <a:latin typeface="微软雅黑" panose="020B0503020204020204" pitchFamily="34" charset="-122"/>
                <a:ea typeface="微软雅黑" panose="020B0503020204020204" pitchFamily="34" charset="-122"/>
              </a:rPr>
              <a:t>testgroup</a:t>
            </a:r>
            <a:r>
              <a:rPr lang="zh-CN" altLang="fr-FR" sz="2000" dirty="0">
                <a:solidFill>
                  <a:srgbClr val="4C6062"/>
                </a:solidFill>
                <a:latin typeface="微软雅黑" panose="020B0503020204020204" pitchFamily="34" charset="-122"/>
                <a:ea typeface="微软雅黑" panose="020B0503020204020204" pitchFamily="34" charset="-122"/>
              </a:rPr>
              <a:t>组时可用以下命令：</a:t>
            </a:r>
            <a:endParaRPr lang="zh-CN" altLang="fr-FR"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fr-FR" altLang="zh-CN" sz="2000" dirty="0">
                <a:solidFill>
                  <a:srgbClr val="4C6062"/>
                </a:solidFill>
                <a:latin typeface="微软雅黑" panose="020B0503020204020204" pitchFamily="34" charset="-122"/>
                <a:ea typeface="微软雅黑" panose="020B0503020204020204" pitchFamily="34" charset="-122"/>
              </a:rPr>
              <a:t>[root@Server01 ~]# groupdel testgroup</a:t>
            </a:r>
            <a:endParaRPr lang="fr-FR"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修改组的命令是</a:t>
            </a:r>
            <a:r>
              <a:rPr lang="fr-FR" altLang="zh-CN" sz="2000" dirty="0">
                <a:solidFill>
                  <a:srgbClr val="4C6062"/>
                </a:solidFill>
                <a:latin typeface="微软雅黑" panose="020B0503020204020204" pitchFamily="34" charset="-122"/>
                <a:ea typeface="微软雅黑" panose="020B0503020204020204" pitchFamily="34" charset="-122"/>
              </a:rPr>
              <a:t>groupmod</a:t>
            </a:r>
            <a:r>
              <a:rPr lang="zh-CN" altLang="fr-FR"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其命令格式为</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fr-FR" altLang="zh-CN" sz="2000" dirty="0">
                <a:solidFill>
                  <a:srgbClr val="4C6062"/>
                </a:solidFill>
                <a:latin typeface="微软雅黑" panose="020B0503020204020204" pitchFamily="34" charset="-122"/>
                <a:ea typeface="微软雅黑" panose="020B0503020204020204" pitchFamily="34" charset="-122"/>
              </a:rPr>
              <a:t>groupmod  [</a:t>
            </a:r>
            <a:r>
              <a:rPr lang="zh-CN" altLang="en-US" sz="2000" dirty="0">
                <a:solidFill>
                  <a:srgbClr val="4C6062"/>
                </a:solidFill>
                <a:latin typeface="微软雅黑" panose="020B0503020204020204" pitchFamily="34" charset="-122"/>
                <a:ea typeface="微软雅黑" panose="020B0503020204020204" pitchFamily="34" charset="-122"/>
              </a:rPr>
              <a:t>选项</a:t>
            </a: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组名</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826424" y="4008917"/>
            <a:ext cx="10208683" cy="640077"/>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41375" y="5075717"/>
            <a:ext cx="10210638" cy="640077"/>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3-4  </a:t>
            </a:r>
            <a:r>
              <a:rPr lang="zh-CN" altLang="en-US" dirty="0"/>
              <a:t>管理组</a:t>
            </a:r>
            <a:endParaRPr lang="zh-CN" altLang="en-US" b="0" dirty="0"/>
          </a:p>
        </p:txBody>
      </p:sp>
      <p:sp>
        <p:nvSpPr>
          <p:cNvPr id="2" name="文本框 1"/>
          <p:cNvSpPr txBox="1"/>
          <p:nvPr/>
        </p:nvSpPr>
        <p:spPr>
          <a:xfrm>
            <a:off x="984792" y="1471587"/>
            <a:ext cx="10067221" cy="5270161"/>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组管理包括新建组、维护组账户和为组添加用户等内容。</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2. </a:t>
            </a:r>
            <a:r>
              <a:rPr lang="zh-CN" altLang="en-US" sz="2000" dirty="0">
                <a:solidFill>
                  <a:srgbClr val="4C6062"/>
                </a:solidFill>
                <a:latin typeface="微软雅黑" panose="020B0503020204020204" pitchFamily="34" charset="-122"/>
                <a:ea typeface="微软雅黑" panose="020B0503020204020204" pitchFamily="34" charset="-122"/>
              </a:rPr>
              <a:t>为组添加用户</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在</a:t>
            </a:r>
            <a:r>
              <a:rPr lang="en-US" altLang="zh-CN" sz="2000" dirty="0">
                <a:solidFill>
                  <a:srgbClr val="4C6062"/>
                </a:solidFill>
                <a:latin typeface="微软雅黑" panose="020B0503020204020204" pitchFamily="34" charset="-122"/>
                <a:ea typeface="微软雅黑" panose="020B0503020204020204" pitchFamily="34" charset="-122"/>
              </a:rPr>
              <a:t>Red Hat Linux</a:t>
            </a:r>
            <a:r>
              <a:rPr lang="zh-CN" altLang="en-US" sz="2000" dirty="0">
                <a:solidFill>
                  <a:srgbClr val="4C6062"/>
                </a:solidFill>
                <a:latin typeface="微软雅黑" panose="020B0503020204020204" pitchFamily="34" charset="-122"/>
                <a:ea typeface="微软雅黑" panose="020B0503020204020204" pitchFamily="34" charset="-122"/>
              </a:rPr>
              <a:t>中使用不带任何参数的</a:t>
            </a:r>
            <a:r>
              <a:rPr lang="en-US" altLang="zh-CN" sz="2000" dirty="0" err="1">
                <a:solidFill>
                  <a:srgbClr val="4C6062"/>
                </a:solidFill>
                <a:latin typeface="微软雅黑" panose="020B0503020204020204" pitchFamily="34" charset="-122"/>
                <a:ea typeface="微软雅黑" panose="020B0503020204020204" pitchFamily="34" charset="-122"/>
              </a:rPr>
              <a:t>useradd</a:t>
            </a:r>
            <a:r>
              <a:rPr lang="zh-CN" altLang="en-US" sz="2000" dirty="0">
                <a:solidFill>
                  <a:srgbClr val="4C6062"/>
                </a:solidFill>
                <a:latin typeface="微软雅黑" panose="020B0503020204020204" pitchFamily="34" charset="-122"/>
                <a:ea typeface="微软雅黑" panose="020B0503020204020204" pitchFamily="34" charset="-122"/>
              </a:rPr>
              <a:t>命令创建用户时，会同时创建一个和用户账户同名的组，称为主组。当一个组中必须包含多个用户时，则需要使用附属组。在附属组中增加、删除用户都用</a:t>
            </a:r>
            <a:r>
              <a:rPr lang="en-US" altLang="zh-CN" sz="2000" dirty="0">
                <a:solidFill>
                  <a:srgbClr val="4C6062"/>
                </a:solidFill>
                <a:latin typeface="微软雅黑" panose="020B0503020204020204" pitchFamily="34" charset="-122"/>
                <a:ea typeface="微软雅黑" panose="020B0503020204020204" pitchFamily="34" charset="-122"/>
              </a:rPr>
              <a:t>gpasswd</a:t>
            </a:r>
            <a:r>
              <a:rPr lang="zh-CN" altLang="en-US" sz="2000" dirty="0">
                <a:solidFill>
                  <a:srgbClr val="4C6062"/>
                </a:solidFill>
                <a:latin typeface="微软雅黑" panose="020B0503020204020204" pitchFamily="34" charset="-122"/>
                <a:ea typeface="微软雅黑" panose="020B0503020204020204" pitchFamily="34" charset="-122"/>
              </a:rPr>
              <a:t>命令。</a:t>
            </a:r>
            <a:r>
              <a:rPr lang="en-US" altLang="zh-CN" sz="2000" dirty="0">
                <a:solidFill>
                  <a:srgbClr val="4C6062"/>
                </a:solidFill>
                <a:latin typeface="微软雅黑" panose="020B0503020204020204" pitchFamily="34" charset="-122"/>
                <a:ea typeface="微软雅黑" panose="020B0503020204020204" pitchFamily="34" charset="-122"/>
              </a:rPr>
              <a:t>gpasswd</a:t>
            </a:r>
            <a:r>
              <a:rPr lang="zh-CN" altLang="en-US" sz="2000" dirty="0">
                <a:solidFill>
                  <a:srgbClr val="4C6062"/>
                </a:solidFill>
                <a:latin typeface="微软雅黑" panose="020B0503020204020204" pitchFamily="34" charset="-122"/>
                <a:ea typeface="微软雅黑" panose="020B0503020204020204" pitchFamily="34" charset="-122"/>
              </a:rPr>
              <a:t>命令的格式为</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gpasswd [</a:t>
            </a:r>
            <a:r>
              <a:rPr lang="zh-CN" altLang="en-US" sz="2000" dirty="0">
                <a:solidFill>
                  <a:srgbClr val="4C6062"/>
                </a:solidFill>
                <a:latin typeface="微软雅黑" panose="020B0503020204020204" pitchFamily="34" charset="-122"/>
                <a:ea typeface="微软雅黑" panose="020B0503020204020204" pitchFamily="34" charset="-122"/>
              </a:rPr>
              <a:t>选项</a:t>
            </a: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用户</a:t>
            </a: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组</a:t>
            </a:r>
            <a:r>
              <a:rPr lang="en-US" altLang="zh-CN" sz="2000" dirty="0">
                <a:solidFill>
                  <a:srgbClr val="4C6062"/>
                </a:solidFill>
                <a:latin typeface="微软雅黑" panose="020B0503020204020204" pitchFamily="34" charset="-122"/>
                <a:ea typeface="微软雅黑" panose="020B0503020204020204" pitchFamily="34" charset="-122"/>
              </a:rPr>
              <a: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例如，要把</a:t>
            </a:r>
            <a:r>
              <a:rPr lang="en-US" altLang="zh-CN" sz="2000" dirty="0">
                <a:solidFill>
                  <a:srgbClr val="4C6062"/>
                </a:solidFill>
                <a:latin typeface="微软雅黑" panose="020B0503020204020204" pitchFamily="34" charset="-122"/>
                <a:ea typeface="微软雅黑" panose="020B0503020204020204" pitchFamily="34" charset="-122"/>
              </a:rPr>
              <a:t>user1</a:t>
            </a:r>
            <a:r>
              <a:rPr lang="zh-CN" altLang="en-US" sz="2000" dirty="0">
                <a:solidFill>
                  <a:srgbClr val="4C6062"/>
                </a:solidFill>
                <a:latin typeface="微软雅黑" panose="020B0503020204020204" pitchFamily="34" charset="-122"/>
                <a:ea typeface="微软雅黑" panose="020B0503020204020204" pitchFamily="34" charset="-122"/>
              </a:rPr>
              <a:t>用户加入</a:t>
            </a:r>
            <a:r>
              <a:rPr lang="en-US" altLang="zh-CN" sz="2000" dirty="0" err="1">
                <a:solidFill>
                  <a:srgbClr val="4C6062"/>
                </a:solidFill>
                <a:latin typeface="微软雅黑" panose="020B0503020204020204" pitchFamily="34" charset="-122"/>
                <a:ea typeface="微软雅黑" panose="020B0503020204020204" pitchFamily="34" charset="-122"/>
              </a:rPr>
              <a:t>testgroup</a:t>
            </a:r>
            <a:r>
              <a:rPr lang="zh-CN" altLang="en-US" sz="2000" dirty="0">
                <a:solidFill>
                  <a:srgbClr val="4C6062"/>
                </a:solidFill>
                <a:latin typeface="微软雅黑" panose="020B0503020204020204" pitchFamily="34" charset="-122"/>
                <a:ea typeface="微软雅黑" panose="020B0503020204020204" pitchFamily="34" charset="-122"/>
              </a:rPr>
              <a:t>组，并指派</a:t>
            </a:r>
            <a:r>
              <a:rPr lang="en-US" altLang="zh-CN" sz="2000" dirty="0">
                <a:solidFill>
                  <a:srgbClr val="4C6062"/>
                </a:solidFill>
                <a:latin typeface="微软雅黑" panose="020B0503020204020204" pitchFamily="34" charset="-122"/>
                <a:ea typeface="微软雅黑" panose="020B0503020204020204" pitchFamily="34" charset="-122"/>
              </a:rPr>
              <a:t>user1</a:t>
            </a:r>
            <a:r>
              <a:rPr lang="zh-CN" altLang="en-US" sz="2000" dirty="0">
                <a:solidFill>
                  <a:srgbClr val="4C6062"/>
                </a:solidFill>
                <a:latin typeface="微软雅黑" panose="020B0503020204020204" pitchFamily="34" charset="-122"/>
                <a:ea typeface="微软雅黑" panose="020B0503020204020204" pitchFamily="34" charset="-122"/>
              </a:rPr>
              <a:t>为管理员，可以执行下列命令：</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groupadd</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testgroup</a:t>
            </a:r>
            <a:r>
              <a:rPr lang="en-US" altLang="zh-CN" sz="2000" dirty="0">
                <a:solidFill>
                  <a:srgbClr val="4C6062"/>
                </a:solidFill>
                <a:latin typeface="微软雅黑" panose="020B0503020204020204" pitchFamily="34" charset="-122"/>
                <a:ea typeface="微软雅黑" panose="020B0503020204020204" pitchFamily="34" charset="-122"/>
              </a:rPr>
              <a:t> </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gpasswd -a user1 </a:t>
            </a:r>
            <a:r>
              <a:rPr lang="en-US" altLang="zh-CN" sz="2000" dirty="0" err="1">
                <a:solidFill>
                  <a:srgbClr val="4C6062"/>
                </a:solidFill>
                <a:latin typeface="微软雅黑" panose="020B0503020204020204" pitchFamily="34" charset="-122"/>
                <a:ea typeface="微软雅黑" panose="020B0503020204020204" pitchFamily="34" charset="-122"/>
              </a:rPr>
              <a:t>testgroup</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gpasswd -A user1 </a:t>
            </a:r>
            <a:r>
              <a:rPr lang="en-US" altLang="zh-CN" sz="2000" dirty="0" err="1">
                <a:solidFill>
                  <a:srgbClr val="4C6062"/>
                </a:solidFill>
                <a:latin typeface="微软雅黑" panose="020B0503020204020204" pitchFamily="34" charset="-122"/>
                <a:ea typeface="微软雅黑" panose="020B0503020204020204" pitchFamily="34" charset="-122"/>
              </a:rPr>
              <a:t>testgroup</a:t>
            </a: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8" name="矩形 7"/>
          <p:cNvSpPr/>
          <p:nvPr/>
        </p:nvSpPr>
        <p:spPr>
          <a:xfrm>
            <a:off x="841375" y="5075717"/>
            <a:ext cx="10193734" cy="1620308"/>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3-5  </a:t>
            </a:r>
            <a:r>
              <a:rPr lang="zh-CN" altLang="en-US" dirty="0"/>
              <a:t>使用</a:t>
            </a:r>
            <a:r>
              <a:rPr lang="en-US" altLang="zh-CN" dirty="0"/>
              <a:t>su</a:t>
            </a:r>
            <a:r>
              <a:rPr lang="zh-CN" altLang="en-US" dirty="0"/>
              <a:t>命令</a:t>
            </a:r>
            <a:endParaRPr lang="zh-CN" altLang="en-US" b="0" dirty="0"/>
          </a:p>
        </p:txBody>
      </p:sp>
      <p:sp>
        <p:nvSpPr>
          <p:cNvPr id="2" name="文本框 1"/>
          <p:cNvSpPr txBox="1"/>
          <p:nvPr/>
        </p:nvSpPr>
        <p:spPr>
          <a:xfrm>
            <a:off x="984792" y="1471587"/>
            <a:ext cx="10067221" cy="2577116"/>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su</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su</a:t>
            </a:r>
            <a:r>
              <a:rPr lang="zh-CN" altLang="en-US" sz="2000" dirty="0">
                <a:solidFill>
                  <a:srgbClr val="4C6062"/>
                </a:solidFill>
                <a:latin typeface="微软雅黑" panose="020B0503020204020204" pitchFamily="34" charset="-122"/>
                <a:ea typeface="微软雅黑" panose="020B0503020204020204" pitchFamily="34" charset="-122"/>
              </a:rPr>
              <a:t>命令可以解决切换用户身份的需求，使得当前用户在不退出登录的情况下，顺畅地切换到其他用户，比如从</a:t>
            </a:r>
            <a:r>
              <a:rPr lang="en-US" altLang="zh-CN" sz="2000" dirty="0">
                <a:solidFill>
                  <a:srgbClr val="4C6062"/>
                </a:solidFill>
                <a:latin typeface="微软雅黑" panose="020B0503020204020204" pitchFamily="34" charset="-122"/>
                <a:ea typeface="微软雅黑" panose="020B0503020204020204" pitchFamily="34" charset="-122"/>
              </a:rPr>
              <a:t>root</a:t>
            </a:r>
            <a:r>
              <a:rPr lang="zh-CN" altLang="en-US" sz="2000" dirty="0">
                <a:solidFill>
                  <a:srgbClr val="4C6062"/>
                </a:solidFill>
                <a:latin typeface="微软雅黑" panose="020B0503020204020204" pitchFamily="34" charset="-122"/>
                <a:ea typeface="微软雅黑" panose="020B0503020204020204" pitchFamily="34" charset="-122"/>
              </a:rPr>
              <a:t>管理员切换至普通用户</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s-ES" altLang="zh-CN" sz="2000" dirty="0">
                <a:solidFill>
                  <a:srgbClr val="4C6062"/>
                </a:solidFill>
                <a:latin typeface="微软雅黑" panose="020B0503020204020204" pitchFamily="34" charset="-122"/>
                <a:ea typeface="微软雅黑" panose="020B0503020204020204" pitchFamily="34" charset="-122"/>
              </a:rPr>
              <a:t>[root@Server01 ~]# su - test</a:t>
            </a:r>
            <a:endParaRPr lang="es-E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s-ES" altLang="zh-CN" sz="2000" dirty="0">
                <a:solidFill>
                  <a:srgbClr val="4C6062"/>
                </a:solidFill>
                <a:latin typeface="微软雅黑" panose="020B0503020204020204" pitchFamily="34" charset="-122"/>
                <a:ea typeface="微软雅黑" panose="020B0503020204020204" pitchFamily="34" charset="-122"/>
              </a:rPr>
              <a:t>[test@Server01 ~]$ </a:t>
            </a:r>
            <a:endParaRPr lang="es-E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8" name="矩形 7"/>
          <p:cNvSpPr/>
          <p:nvPr/>
        </p:nvSpPr>
        <p:spPr>
          <a:xfrm>
            <a:off x="841375" y="2972594"/>
            <a:ext cx="10193734" cy="1620308"/>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3-6  </a:t>
            </a:r>
            <a:r>
              <a:rPr lang="zh-CN" altLang="en-US" dirty="0"/>
              <a:t>使用常用的账户管理命令</a:t>
            </a:r>
            <a:endParaRPr lang="zh-CN" altLang="en-US" b="0" dirty="0"/>
          </a:p>
        </p:txBody>
      </p:sp>
      <p:sp>
        <p:nvSpPr>
          <p:cNvPr id="2" name="文本框 1"/>
          <p:cNvSpPr txBox="1"/>
          <p:nvPr/>
        </p:nvSpPr>
        <p:spPr>
          <a:xfrm>
            <a:off x="984792" y="1471587"/>
            <a:ext cx="10067221" cy="2577116"/>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账户管理命令可以在非图形化操作中对账户进行有效管理。</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vipw</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s-ES" altLang="zh-CN" sz="2000" dirty="0">
                <a:solidFill>
                  <a:srgbClr val="4C6062"/>
                </a:solidFill>
                <a:latin typeface="微软雅黑" panose="020B0503020204020204" pitchFamily="34" charset="-122"/>
                <a:ea typeface="微软雅黑" panose="020B0503020204020204" pitchFamily="34" charset="-122"/>
              </a:rPr>
              <a:t>vipw</a:t>
            </a:r>
            <a:r>
              <a:rPr lang="zh-CN" altLang="en-US" sz="2000" dirty="0">
                <a:solidFill>
                  <a:srgbClr val="4C6062"/>
                </a:solidFill>
                <a:latin typeface="微软雅黑" panose="020B0503020204020204" pitchFamily="34" charset="-122"/>
                <a:ea typeface="微软雅黑" panose="020B0503020204020204" pitchFamily="34" charset="-122"/>
              </a:rPr>
              <a:t>命令在功能上等同于“</a:t>
            </a:r>
            <a:r>
              <a:rPr lang="es-ES" altLang="zh-CN" sz="2000" dirty="0">
                <a:solidFill>
                  <a:srgbClr val="4C6062"/>
                </a:solidFill>
                <a:latin typeface="微软雅黑" panose="020B0503020204020204" pitchFamily="34" charset="-122"/>
                <a:ea typeface="微软雅黑" panose="020B0503020204020204" pitchFamily="34" charset="-122"/>
              </a:rPr>
              <a:t>vi /etc/passwd”</a:t>
            </a:r>
            <a:r>
              <a:rPr lang="zh-CN" altLang="en-US" sz="2000" dirty="0">
                <a:solidFill>
                  <a:srgbClr val="4C6062"/>
                </a:solidFill>
                <a:latin typeface="微软雅黑" panose="020B0503020204020204" pitchFamily="34" charset="-122"/>
                <a:ea typeface="微软雅黑" panose="020B0503020204020204" pitchFamily="34" charset="-122"/>
              </a:rPr>
              <a:t>命令，但是比直接使用</a:t>
            </a:r>
            <a:r>
              <a:rPr lang="es-ES" altLang="zh-CN" sz="2000" dirty="0">
                <a:solidFill>
                  <a:srgbClr val="4C6062"/>
                </a:solidFill>
                <a:latin typeface="微软雅黑" panose="020B0503020204020204" pitchFamily="34" charset="-122"/>
                <a:ea typeface="微软雅黑" panose="020B0503020204020204" pitchFamily="34" charset="-122"/>
              </a:rPr>
              <a:t>vi</a:t>
            </a:r>
            <a:r>
              <a:rPr lang="zh-CN" altLang="en-US" sz="2000" dirty="0">
                <a:solidFill>
                  <a:srgbClr val="4C6062"/>
                </a:solidFill>
                <a:latin typeface="微软雅黑" panose="020B0503020204020204" pitchFamily="34" charset="-122"/>
                <a:ea typeface="微软雅黑" panose="020B0503020204020204" pitchFamily="34" charset="-122"/>
              </a:rPr>
              <a:t>命令更安全。该命令的语法为：</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es-ES" altLang="zh-CN" sz="2000" dirty="0">
                <a:solidFill>
                  <a:srgbClr val="4C6062"/>
                </a:solidFill>
                <a:latin typeface="微软雅黑" panose="020B0503020204020204" pitchFamily="34" charset="-122"/>
                <a:ea typeface="微软雅黑" panose="020B0503020204020204" pitchFamily="34" charset="-122"/>
              </a:rPr>
              <a:t>root@Server01 ~]# vipw</a:t>
            </a:r>
            <a:endParaRPr lang="es-E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8" name="矩形 7"/>
          <p:cNvSpPr/>
          <p:nvPr/>
        </p:nvSpPr>
        <p:spPr>
          <a:xfrm>
            <a:off x="841375" y="3551717"/>
            <a:ext cx="10193734" cy="624833"/>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dirty="0"/>
          </a:p>
        </p:txBody>
      </p:sp>
      <p:sp>
        <p:nvSpPr>
          <p:cNvPr id="3" name="内容占位符 2"/>
          <p:cNvSpPr>
            <a:spLocks noGrp="1"/>
          </p:cNvSpPr>
          <p:nvPr>
            <p:ph idx="1"/>
          </p:nvPr>
        </p:nvSpPr>
        <p:spPr/>
        <p:txBody>
          <a:bodyPr/>
          <a:lstStyle/>
          <a:p>
            <a:endParaRPr lang="zh-CN" altLang="en-US"/>
          </a:p>
        </p:txBody>
      </p:sp>
      <p:sp>
        <p:nvSpPr>
          <p:cNvPr id="4" name="Freeform 3"/>
          <p:cNvSpPr/>
          <p:nvPr/>
        </p:nvSpPr>
        <p:spPr>
          <a:xfrm>
            <a:off x="-73026" y="0"/>
            <a:ext cx="12344401"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 name="Freeform 3"/>
          <p:cNvSpPr/>
          <p:nvPr/>
        </p:nvSpPr>
        <p:spPr>
          <a:xfrm>
            <a:off x="4956175" y="967739"/>
            <a:ext cx="6629399" cy="2352518"/>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 name="TextBox 1"/>
          <p:cNvSpPr txBox="1"/>
          <p:nvPr/>
        </p:nvSpPr>
        <p:spPr>
          <a:xfrm>
            <a:off x="2172326" y="711365"/>
            <a:ext cx="1359346" cy="886482"/>
          </a:xfrm>
          <a:prstGeom prst="rect">
            <a:avLst/>
          </a:prstGeom>
          <a:noFill/>
        </p:spPr>
        <p:txBody>
          <a:bodyPr wrap="none" lIns="0" tIns="0" rIns="0" bIns="60981" rtlCol="0">
            <a:spAutoFit/>
          </a:bodyPr>
          <a:lstStyle/>
          <a:p>
            <a:pPr marL="0" marR="0" lvl="0" indent="0" algn="l" defTabSz="1219200" rtl="0" eaLnBrk="1" fontAlgn="auto" latinLnBrk="0" hangingPunct="1">
              <a:lnSpc>
                <a:spcPts val="6935"/>
              </a:lnSpc>
              <a:spcBef>
                <a:spcPts val="0"/>
              </a:spcBef>
              <a:spcAft>
                <a:spcPts val="0"/>
              </a:spcAft>
              <a:buClrTx/>
              <a:buSzTx/>
              <a:buFontTx/>
              <a:buNone/>
              <a:defRPr/>
            </a:pPr>
            <a:r>
              <a:rPr kumimoji="0" lang="zh-CN" altLang="en-US" sz="53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思政</a:t>
            </a:r>
            <a:endParaRPr kumimoji="0" lang="en-US" altLang="zh-CN" sz="53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9" name="TextBox 1"/>
          <p:cNvSpPr txBox="1"/>
          <p:nvPr/>
        </p:nvSpPr>
        <p:spPr>
          <a:xfrm>
            <a:off x="2233987" y="1642914"/>
            <a:ext cx="1261564" cy="272596"/>
          </a:xfrm>
          <a:prstGeom prst="rect">
            <a:avLst/>
          </a:prstGeom>
          <a:noFill/>
        </p:spPr>
        <p:txBody>
          <a:bodyPr wrap="none" lIns="0" tIns="0" rIns="0" bIns="60981" rtlCol="0">
            <a:spAutoFit/>
          </a:bodyPr>
          <a:lstStyle/>
          <a:p>
            <a:pPr marL="0" marR="0" lvl="0" indent="0" algn="l" defTabSz="1219200" rtl="0" eaLnBrk="1" fontAlgn="auto" latinLnBrk="0" hangingPunct="1">
              <a:lnSpc>
                <a:spcPts val="1600"/>
              </a:lnSpc>
              <a:spcBef>
                <a:spcPts val="0"/>
              </a:spcBef>
              <a:spcAft>
                <a:spcPts val="0"/>
              </a:spcAft>
              <a:buClrTx/>
              <a:buSzTx/>
              <a:buFontTx/>
              <a:buNone/>
              <a:defRPr/>
            </a:pPr>
            <a:r>
              <a:rPr kumimoji="0" lang="en-US" altLang="zh-CN" sz="1900" b="0" i="0" u="none" strike="noStrike" kern="1200" cap="none" spc="0" normalizeH="0" baseline="0" noProof="0" dirty="0">
                <a:ln>
                  <a:noFill/>
                </a:ln>
                <a:solidFill>
                  <a:srgbClr val="4197DF"/>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IDEOLOGY</a:t>
            </a:r>
            <a:endParaRPr kumimoji="0" lang="en-US" altLang="zh-CN" sz="1900" b="0" i="0" u="none" strike="noStrike" kern="1200" cap="none" spc="0" normalizeH="0" baseline="0" noProof="0" dirty="0">
              <a:ln>
                <a:noFill/>
              </a:ln>
              <a:solidFill>
                <a:srgbClr val="4197DF"/>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1"/>
          <p:cNvSpPr txBox="1"/>
          <p:nvPr/>
        </p:nvSpPr>
        <p:spPr>
          <a:xfrm>
            <a:off x="3567791" y="762794"/>
            <a:ext cx="718145" cy="810436"/>
          </a:xfrm>
          <a:prstGeom prst="rect">
            <a:avLst/>
          </a:prstGeom>
          <a:noFill/>
        </p:spPr>
        <p:txBody>
          <a:bodyPr wrap="none" lIns="0" tIns="0" rIns="0" bIns="60981" rtlCol="0">
            <a:spAutoFit/>
          </a:bodyPr>
          <a:lstStyle/>
          <a:p>
            <a:pPr marL="0" marR="0" lvl="0" indent="0" algn="l" defTabSz="1219200" rtl="0" eaLnBrk="1" fontAlgn="auto" latinLnBrk="0" hangingPunct="1">
              <a:lnSpc>
                <a:spcPts val="6935"/>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导入</a:t>
            </a:r>
            <a:endParaRPr kumimoji="0" lang="en-US" altLang="zh-CN" sz="28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11" name="矩形 10"/>
          <p:cNvSpPr/>
          <p:nvPr/>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301" name="Rectangle 3"/>
          <p:cNvSpPr txBox="1">
            <a:spLocks noRot="1" noChangeArrowheads="1"/>
          </p:cNvSpPr>
          <p:nvPr/>
        </p:nvSpPr>
        <p:spPr>
          <a:xfrm>
            <a:off x="-85726" y="1642914"/>
            <a:ext cx="5797549" cy="4270375"/>
          </a:xfrm>
          <a:prstGeom prst="rect">
            <a:avLst/>
          </a:prstGeom>
        </p:spPr>
        <p:txBody>
          <a:bodyPr vert="horz" lIns="121917" tIns="60958" rIns="121917" bIns="60958" rtlCol="0">
            <a:normAutofit/>
          </a:bodyPr>
          <a:lst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457200" marR="0" lvl="0" indent="-457200" algn="l" defTabSz="1219200" rtl="0" eaLnBrk="1" fontAlgn="auto" latinLnBrk="0" hangingPunct="1">
              <a:lnSpc>
                <a:spcPct val="100000"/>
              </a:lnSpc>
              <a:spcBef>
                <a:spcPct val="20000"/>
              </a:spcBef>
              <a:spcAft>
                <a:spcPts val="0"/>
              </a:spcAft>
              <a:buClrTx/>
              <a:buSzPct val="80000"/>
              <a:buFont typeface="Wingdings" panose="05000000000000000000" pitchFamily="2" charset="2"/>
              <a:buChar char="l"/>
              <a:defRPr/>
            </a:pPr>
            <a:endParaRPr kumimoji="0" lang="zh-CN" altLang="en-US" sz="2000" b="0" i="0" u="none" strike="noStrike" kern="1200" cap="none" spc="0" normalizeH="0" baseline="0" noProof="0" dirty="0">
              <a:ln>
                <a:noFill/>
              </a:ln>
              <a:solidFill>
                <a:prstClr val="black"/>
              </a:solidFill>
              <a:effectLst/>
              <a:uLnTx/>
              <a:uFillTx/>
              <a:latin typeface="Arial" panose="020B0604020202020204"/>
              <a:ea typeface="微软雅黑" panose="020B0503020204020204" pitchFamily="34" charset="-122"/>
              <a:cs typeface="+mn-cs"/>
            </a:endParaRPr>
          </a:p>
        </p:txBody>
      </p:sp>
      <p:cxnSp>
        <p:nvCxnSpPr>
          <p:cNvPr id="320" name="直接连接符 319"/>
          <p:cNvCxnSpPr/>
          <p:nvPr/>
        </p:nvCxnSpPr>
        <p:spPr>
          <a:xfrm>
            <a:off x="-73026" y="212650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1" name="直接连接符 320"/>
          <p:cNvCxnSpPr/>
          <p:nvPr/>
        </p:nvCxnSpPr>
        <p:spPr>
          <a:xfrm>
            <a:off x="-73026" y="229795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2" name="直接连接符 321"/>
          <p:cNvCxnSpPr/>
          <p:nvPr/>
        </p:nvCxnSpPr>
        <p:spPr>
          <a:xfrm>
            <a:off x="-73026" y="245511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3" name="直接连接符 322"/>
          <p:cNvCxnSpPr/>
          <p:nvPr/>
        </p:nvCxnSpPr>
        <p:spPr>
          <a:xfrm>
            <a:off x="-73026" y="262656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4" name="直接连接符 323"/>
          <p:cNvCxnSpPr/>
          <p:nvPr/>
        </p:nvCxnSpPr>
        <p:spPr>
          <a:xfrm>
            <a:off x="-73026" y="282019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5" name="直接连接符 324"/>
          <p:cNvCxnSpPr/>
          <p:nvPr/>
        </p:nvCxnSpPr>
        <p:spPr>
          <a:xfrm>
            <a:off x="-73026" y="299164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6" name="直接连接符 325"/>
          <p:cNvCxnSpPr/>
          <p:nvPr/>
        </p:nvCxnSpPr>
        <p:spPr>
          <a:xfrm>
            <a:off x="-73026" y="314880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7" name="直接连接符 326"/>
          <p:cNvCxnSpPr/>
          <p:nvPr/>
        </p:nvCxnSpPr>
        <p:spPr>
          <a:xfrm>
            <a:off x="-73026" y="332025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5379881" y="1383208"/>
            <a:ext cx="5797549" cy="646331"/>
          </a:xfrm>
          <a:prstGeom prst="rect">
            <a:avLst/>
          </a:prstGeom>
          <a:noFill/>
        </p:spPr>
        <p:txBody>
          <a:bodyPr wrap="square">
            <a:spAutoFit/>
          </a:bodyPr>
          <a:lstStyle/>
          <a:p>
            <a:pPr algn="l"/>
            <a:r>
              <a:rPr lang="zh-CN" altLang="en-US" sz="1800" b="0" i="0" u="none" strike="noStrike" baseline="0" dirty="0">
                <a:latin typeface="仿宋" panose="02010609060101010101" pitchFamily="49" charset="-122"/>
                <a:ea typeface="仿宋" panose="02010609060101010101" pitchFamily="49" charset="-122"/>
              </a:rPr>
              <a:t>    明确职业技术岗位所需的职业规范和精神，树立社会主义核心价值观。</a:t>
            </a:r>
            <a:endParaRPr kumimoji="0" lang="zh-CN" altLang="en-US" sz="24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3-6  </a:t>
            </a:r>
            <a:r>
              <a:rPr lang="zh-CN" altLang="en-US" dirty="0"/>
              <a:t>使用常用的账户管理命令</a:t>
            </a:r>
            <a:endParaRPr lang="zh-CN" altLang="en-US" b="0" dirty="0"/>
          </a:p>
        </p:txBody>
      </p:sp>
      <p:sp>
        <p:nvSpPr>
          <p:cNvPr id="2" name="文本框 1"/>
          <p:cNvSpPr txBox="1"/>
          <p:nvPr/>
        </p:nvSpPr>
        <p:spPr>
          <a:xfrm>
            <a:off x="984792" y="1471587"/>
            <a:ext cx="10067221" cy="2577116"/>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账户管理命令可以在非图形化操作中对账户进行有效管理。</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vigr</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da-DK" altLang="zh-CN" sz="2000" dirty="0">
                <a:solidFill>
                  <a:srgbClr val="4C6062"/>
                </a:solidFill>
                <a:latin typeface="微软雅黑" panose="020B0503020204020204" pitchFamily="34" charset="-122"/>
                <a:ea typeface="微软雅黑" panose="020B0503020204020204" pitchFamily="34" charset="-122"/>
              </a:rPr>
              <a:t>vigr</a:t>
            </a:r>
            <a:r>
              <a:rPr lang="zh-CN" altLang="da-DK" sz="2000" dirty="0">
                <a:solidFill>
                  <a:srgbClr val="4C6062"/>
                </a:solidFill>
                <a:latin typeface="微软雅黑" panose="020B0503020204020204" pitchFamily="34" charset="-122"/>
                <a:ea typeface="微软雅黑" panose="020B0503020204020204" pitchFamily="34" charset="-122"/>
              </a:rPr>
              <a:t>命令在功能上等同于“</a:t>
            </a:r>
            <a:r>
              <a:rPr lang="da-DK" altLang="zh-CN" sz="2000" dirty="0">
                <a:solidFill>
                  <a:srgbClr val="4C6062"/>
                </a:solidFill>
                <a:latin typeface="微软雅黑" panose="020B0503020204020204" pitchFamily="34" charset="-122"/>
                <a:ea typeface="微软雅黑" panose="020B0503020204020204" pitchFamily="34" charset="-122"/>
              </a:rPr>
              <a:t>vi/etc/group”</a:t>
            </a:r>
            <a:r>
              <a:rPr lang="zh-CN" altLang="da-DK" sz="2000" dirty="0">
                <a:solidFill>
                  <a:srgbClr val="4C6062"/>
                </a:solidFill>
                <a:latin typeface="微软雅黑" panose="020B0503020204020204" pitchFamily="34" charset="-122"/>
                <a:ea typeface="微软雅黑" panose="020B0503020204020204" pitchFamily="34" charset="-122"/>
              </a:rPr>
              <a:t>命令，但是比直接使用</a:t>
            </a:r>
            <a:r>
              <a:rPr lang="da-DK" altLang="zh-CN" sz="2000" dirty="0">
                <a:solidFill>
                  <a:srgbClr val="4C6062"/>
                </a:solidFill>
                <a:latin typeface="微软雅黑" panose="020B0503020204020204" pitchFamily="34" charset="-122"/>
                <a:ea typeface="微软雅黑" panose="020B0503020204020204" pitchFamily="34" charset="-122"/>
              </a:rPr>
              <a:t>vi</a:t>
            </a:r>
            <a:r>
              <a:rPr lang="zh-CN" altLang="da-DK" sz="2000" dirty="0">
                <a:solidFill>
                  <a:srgbClr val="4C6062"/>
                </a:solidFill>
                <a:latin typeface="微软雅黑" panose="020B0503020204020204" pitchFamily="34" charset="-122"/>
                <a:ea typeface="微软雅黑" panose="020B0503020204020204" pitchFamily="34" charset="-122"/>
              </a:rPr>
              <a:t>命令更安全。</a:t>
            </a:r>
            <a:r>
              <a:rPr lang="da-DK" altLang="zh-CN" sz="2000" dirty="0">
                <a:solidFill>
                  <a:srgbClr val="4C6062"/>
                </a:solidFill>
                <a:latin typeface="微软雅黑" panose="020B0503020204020204" pitchFamily="34" charset="-122"/>
                <a:ea typeface="微软雅黑" panose="020B0503020204020204" pitchFamily="34" charset="-122"/>
              </a:rPr>
              <a:t>vigr</a:t>
            </a:r>
            <a:r>
              <a:rPr lang="zh-CN" altLang="da-DK" sz="2000" dirty="0">
                <a:solidFill>
                  <a:srgbClr val="4C6062"/>
                </a:solidFill>
                <a:latin typeface="微软雅黑" panose="020B0503020204020204" pitchFamily="34" charset="-122"/>
                <a:ea typeface="微软雅黑" panose="020B0503020204020204" pitchFamily="34" charset="-122"/>
              </a:rPr>
              <a:t>命令的语法为</a:t>
            </a:r>
            <a:r>
              <a:rPr lang="zh-CN" altLang="en-US" sz="2000" dirty="0">
                <a:solidFill>
                  <a:srgbClr val="4C6062"/>
                </a:solidFill>
                <a:latin typeface="微软雅黑" panose="020B0503020204020204" pitchFamily="34" charset="-122"/>
                <a:ea typeface="微软雅黑" panose="020B0503020204020204" pitchFamily="34" charset="-122"/>
              </a:rPr>
              <a:t>：</a:t>
            </a:r>
            <a:endParaRPr lang="zh-CN" altLang="da-DK"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da-DK" altLang="zh-CN" sz="2000" dirty="0">
                <a:solidFill>
                  <a:srgbClr val="4C6062"/>
                </a:solidFill>
                <a:latin typeface="微软雅黑" panose="020B0503020204020204" pitchFamily="34" charset="-122"/>
                <a:ea typeface="微软雅黑" panose="020B0503020204020204" pitchFamily="34" charset="-122"/>
              </a:rPr>
              <a:t>[root@Server01 ~]# vigr</a:t>
            </a:r>
            <a:endParaRPr lang="da-DK"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8" name="矩形 7"/>
          <p:cNvSpPr/>
          <p:nvPr/>
        </p:nvSpPr>
        <p:spPr>
          <a:xfrm>
            <a:off x="841375" y="3551717"/>
            <a:ext cx="10193734" cy="624833"/>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3-6  </a:t>
            </a:r>
            <a:r>
              <a:rPr lang="zh-CN" altLang="en-US" dirty="0"/>
              <a:t>使用常用的账户管理命令</a:t>
            </a:r>
            <a:endParaRPr lang="zh-CN" altLang="en-US" b="0" dirty="0"/>
          </a:p>
        </p:txBody>
      </p:sp>
      <p:sp>
        <p:nvSpPr>
          <p:cNvPr id="2" name="文本框 1"/>
          <p:cNvSpPr txBox="1"/>
          <p:nvPr/>
        </p:nvSpPr>
        <p:spPr>
          <a:xfrm>
            <a:off x="984792" y="1471587"/>
            <a:ext cx="10067221" cy="2577116"/>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账户管理命令可以在非图形化操作中对账户进行有效管理。</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pwck</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sv-SE" altLang="zh-CN" sz="2000" dirty="0">
                <a:solidFill>
                  <a:srgbClr val="4C6062"/>
                </a:solidFill>
                <a:latin typeface="微软雅黑" panose="020B0503020204020204" pitchFamily="34" charset="-122"/>
                <a:ea typeface="微软雅黑" panose="020B0503020204020204" pitchFamily="34" charset="-122"/>
              </a:rPr>
              <a:t>pwck</a:t>
            </a:r>
            <a:r>
              <a:rPr lang="zh-CN" altLang="sv-SE" sz="2000" dirty="0">
                <a:solidFill>
                  <a:srgbClr val="4C6062"/>
                </a:solidFill>
                <a:latin typeface="微软雅黑" panose="020B0503020204020204" pitchFamily="34" charset="-122"/>
                <a:ea typeface="微软雅黑" panose="020B0503020204020204" pitchFamily="34" charset="-122"/>
              </a:rPr>
              <a:t>命令用于验证用户账户文件认证信息的完整性。该命令检测</a:t>
            </a:r>
            <a:r>
              <a:rPr lang="sv-SE" altLang="zh-CN" sz="2000" dirty="0">
                <a:solidFill>
                  <a:srgbClr val="4C6062"/>
                </a:solidFill>
                <a:latin typeface="微软雅黑" panose="020B0503020204020204" pitchFamily="34" charset="-122"/>
                <a:ea typeface="微软雅黑" panose="020B0503020204020204" pitchFamily="34" charset="-122"/>
              </a:rPr>
              <a:t>/etc/passwd</a:t>
            </a:r>
            <a:r>
              <a:rPr lang="zh-CN" altLang="sv-SE" sz="2000" dirty="0">
                <a:solidFill>
                  <a:srgbClr val="4C6062"/>
                </a:solidFill>
                <a:latin typeface="微软雅黑" panose="020B0503020204020204" pitchFamily="34" charset="-122"/>
                <a:ea typeface="微软雅黑" panose="020B0503020204020204" pitchFamily="34" charset="-122"/>
              </a:rPr>
              <a:t>文件和</a:t>
            </a:r>
            <a:r>
              <a:rPr lang="sv-SE" altLang="zh-CN" sz="2000" dirty="0">
                <a:solidFill>
                  <a:srgbClr val="4C6062"/>
                </a:solidFill>
                <a:latin typeface="微软雅黑" panose="020B0503020204020204" pitchFamily="34" charset="-122"/>
                <a:ea typeface="微软雅黑" panose="020B0503020204020204" pitchFamily="34" charset="-122"/>
              </a:rPr>
              <a:t>/etc/shadow</a:t>
            </a:r>
            <a:r>
              <a:rPr lang="zh-CN" altLang="sv-SE" sz="2000" dirty="0">
                <a:solidFill>
                  <a:srgbClr val="4C6062"/>
                </a:solidFill>
                <a:latin typeface="微软雅黑" panose="020B0503020204020204" pitchFamily="34" charset="-122"/>
                <a:ea typeface="微软雅黑" panose="020B0503020204020204" pitchFamily="34" charset="-122"/>
              </a:rPr>
              <a:t>文件每行中字段的格式和值是否正确。</a:t>
            </a:r>
            <a:r>
              <a:rPr lang="sv-SE" altLang="zh-CN" sz="2000" dirty="0">
                <a:solidFill>
                  <a:srgbClr val="4C6062"/>
                </a:solidFill>
                <a:latin typeface="微软雅黑" panose="020B0503020204020204" pitchFamily="34" charset="-122"/>
                <a:ea typeface="微软雅黑" panose="020B0503020204020204" pitchFamily="34" charset="-122"/>
              </a:rPr>
              <a:t>pwck</a:t>
            </a:r>
            <a:r>
              <a:rPr lang="zh-CN" altLang="sv-SE" sz="2000" dirty="0">
                <a:solidFill>
                  <a:srgbClr val="4C6062"/>
                </a:solidFill>
                <a:latin typeface="微软雅黑" panose="020B0503020204020204" pitchFamily="34" charset="-122"/>
                <a:ea typeface="微软雅黑" panose="020B0503020204020204" pitchFamily="34" charset="-122"/>
              </a:rPr>
              <a:t>命令的语法为</a:t>
            </a:r>
            <a:r>
              <a:rPr lang="zh-CN" altLang="en-US" sz="2000" dirty="0">
                <a:solidFill>
                  <a:srgbClr val="4C6062"/>
                </a:solidFill>
                <a:latin typeface="微软雅黑" panose="020B0503020204020204" pitchFamily="34" charset="-122"/>
                <a:ea typeface="微软雅黑" panose="020B0503020204020204" pitchFamily="34" charset="-122"/>
              </a:rPr>
              <a:t>：</a:t>
            </a:r>
            <a:endParaRPr lang="zh-CN" altLang="sv-SE"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sv-SE" altLang="zh-CN" sz="2000" dirty="0">
                <a:solidFill>
                  <a:srgbClr val="4C6062"/>
                </a:solidFill>
                <a:latin typeface="微软雅黑" panose="020B0503020204020204" pitchFamily="34" charset="-122"/>
                <a:ea typeface="微软雅黑" panose="020B0503020204020204" pitchFamily="34" charset="-122"/>
              </a:rPr>
              <a:t>[root@Server01 ~]# pwck</a:t>
            </a:r>
            <a:endParaRPr lang="sv-SE"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8" name="矩形 7"/>
          <p:cNvSpPr/>
          <p:nvPr/>
        </p:nvSpPr>
        <p:spPr>
          <a:xfrm>
            <a:off x="841375" y="3551717"/>
            <a:ext cx="10193734" cy="624833"/>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3-6  </a:t>
            </a:r>
            <a:r>
              <a:rPr lang="zh-CN" altLang="en-US" dirty="0"/>
              <a:t>使用常用的账户管理命令</a:t>
            </a:r>
            <a:endParaRPr lang="zh-CN" altLang="en-US" b="0" dirty="0"/>
          </a:p>
        </p:txBody>
      </p:sp>
      <p:sp>
        <p:nvSpPr>
          <p:cNvPr id="2" name="文本框 1"/>
          <p:cNvSpPr txBox="1"/>
          <p:nvPr/>
        </p:nvSpPr>
        <p:spPr>
          <a:xfrm>
            <a:off x="984792" y="1471587"/>
            <a:ext cx="10067221" cy="2577116"/>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账户管理命令可以在非图形化操作中对账户进行有效管理。</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4</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grpck</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grpck</a:t>
            </a:r>
            <a:r>
              <a:rPr lang="zh-CN" altLang="en-US" sz="2000" dirty="0">
                <a:solidFill>
                  <a:srgbClr val="4C6062"/>
                </a:solidFill>
                <a:latin typeface="微软雅黑" panose="020B0503020204020204" pitchFamily="34" charset="-122"/>
                <a:ea typeface="微软雅黑" panose="020B0503020204020204" pitchFamily="34" charset="-122"/>
              </a:rPr>
              <a:t>命令用于验证组文件认证信息的完整性。该命令还可检测</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/group</a:t>
            </a:r>
            <a:r>
              <a:rPr lang="zh-CN" altLang="en-US" sz="2000" dirty="0">
                <a:solidFill>
                  <a:srgbClr val="4C6062"/>
                </a:solidFill>
                <a:latin typeface="微软雅黑" panose="020B0503020204020204" pitchFamily="34" charset="-122"/>
                <a:ea typeface="微软雅黑" panose="020B0503020204020204" pitchFamily="34" charset="-122"/>
              </a:rPr>
              <a:t>文件和</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gshadow</a:t>
            </a:r>
            <a:r>
              <a:rPr lang="zh-CN" altLang="en-US" sz="2000" dirty="0">
                <a:solidFill>
                  <a:srgbClr val="4C6062"/>
                </a:solidFill>
                <a:latin typeface="微软雅黑" panose="020B0503020204020204" pitchFamily="34" charset="-122"/>
                <a:ea typeface="微软雅黑" panose="020B0503020204020204" pitchFamily="34" charset="-122"/>
              </a:rPr>
              <a:t>文件每行中字段的格式和值是否正确。</a:t>
            </a:r>
            <a:r>
              <a:rPr lang="en-US" altLang="zh-CN" sz="2000" dirty="0">
                <a:solidFill>
                  <a:srgbClr val="4C6062"/>
                </a:solidFill>
                <a:latin typeface="微软雅黑" panose="020B0503020204020204" pitchFamily="34" charset="-122"/>
                <a:ea typeface="微软雅黑" panose="020B0503020204020204" pitchFamily="34" charset="-122"/>
              </a:rPr>
              <a:t>grpck</a:t>
            </a:r>
            <a:r>
              <a:rPr lang="zh-CN" altLang="en-US" sz="2000" dirty="0">
                <a:solidFill>
                  <a:srgbClr val="4C6062"/>
                </a:solidFill>
                <a:latin typeface="微软雅黑" panose="020B0503020204020204" pitchFamily="34" charset="-122"/>
                <a:ea typeface="微软雅黑" panose="020B0503020204020204" pitchFamily="34" charset="-122"/>
              </a:rPr>
              <a:t>命令的语法为：</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grpck</a:t>
            </a: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8" name="矩形 7"/>
          <p:cNvSpPr/>
          <p:nvPr/>
        </p:nvSpPr>
        <p:spPr>
          <a:xfrm>
            <a:off x="841375" y="3551717"/>
            <a:ext cx="10193734" cy="624833"/>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3-6  </a:t>
            </a:r>
            <a:r>
              <a:rPr lang="zh-CN" altLang="en-US" dirty="0"/>
              <a:t>使用常用的账户管理命令</a:t>
            </a:r>
            <a:endParaRPr lang="zh-CN" altLang="en-US" b="0" dirty="0"/>
          </a:p>
        </p:txBody>
      </p:sp>
      <p:sp>
        <p:nvSpPr>
          <p:cNvPr id="2" name="文本框 1"/>
          <p:cNvSpPr txBox="1"/>
          <p:nvPr/>
        </p:nvSpPr>
        <p:spPr>
          <a:xfrm>
            <a:off x="984792" y="1471587"/>
            <a:ext cx="10067221" cy="4192943"/>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账户管理命令可以在非图形化操作中对账户进行有效管理。</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5</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id</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id</a:t>
            </a:r>
            <a:r>
              <a:rPr lang="zh-CN" altLang="en-US" sz="2000" dirty="0">
                <a:solidFill>
                  <a:srgbClr val="4C6062"/>
                </a:solidFill>
                <a:latin typeface="微软雅黑" panose="020B0503020204020204" pitchFamily="34" charset="-122"/>
                <a:ea typeface="微软雅黑" panose="020B0503020204020204" pitchFamily="34" charset="-122"/>
              </a:rPr>
              <a:t>命令用于显示一个用户的</a:t>
            </a:r>
            <a:r>
              <a:rPr lang="en-US" altLang="zh-CN" sz="2000" dirty="0">
                <a:solidFill>
                  <a:srgbClr val="4C6062"/>
                </a:solidFill>
                <a:latin typeface="微软雅黑" panose="020B0503020204020204" pitchFamily="34" charset="-122"/>
                <a:ea typeface="微软雅黑" panose="020B0503020204020204" pitchFamily="34" charset="-122"/>
              </a:rPr>
              <a:t>UID</a:t>
            </a:r>
            <a:r>
              <a:rPr lang="zh-CN" altLang="en-US" sz="2000" dirty="0">
                <a:solidFill>
                  <a:srgbClr val="4C6062"/>
                </a:solidFill>
                <a:latin typeface="微软雅黑" panose="020B0503020204020204" pitchFamily="34" charset="-122"/>
                <a:ea typeface="微软雅黑" panose="020B0503020204020204" pitchFamily="34" charset="-122"/>
              </a:rPr>
              <a:t>和</a:t>
            </a:r>
            <a:r>
              <a:rPr lang="en-US" altLang="zh-CN" sz="2000" dirty="0">
                <a:solidFill>
                  <a:srgbClr val="4C6062"/>
                </a:solidFill>
                <a:latin typeface="微软雅黑" panose="020B0503020204020204" pitchFamily="34" charset="-122"/>
                <a:ea typeface="微软雅黑" panose="020B0503020204020204" pitchFamily="34" charset="-122"/>
              </a:rPr>
              <a:t>GID</a:t>
            </a:r>
            <a:r>
              <a:rPr lang="zh-CN" altLang="en-US" sz="2000" dirty="0">
                <a:solidFill>
                  <a:srgbClr val="4C6062"/>
                </a:solidFill>
                <a:latin typeface="微软雅黑" panose="020B0503020204020204" pitchFamily="34" charset="-122"/>
                <a:ea typeface="微软雅黑" panose="020B0503020204020204" pitchFamily="34" charset="-122"/>
              </a:rPr>
              <a:t>以及用户所属的组列表。在命令行输入</a:t>
            </a:r>
            <a:r>
              <a:rPr lang="en-US" altLang="zh-CN" sz="2000" dirty="0">
                <a:solidFill>
                  <a:srgbClr val="4C6062"/>
                </a:solidFill>
                <a:latin typeface="微软雅黑" panose="020B0503020204020204" pitchFamily="34" charset="-122"/>
                <a:ea typeface="微软雅黑" panose="020B0503020204020204" pitchFamily="34" charset="-122"/>
              </a:rPr>
              <a:t>id</a:t>
            </a:r>
            <a:r>
              <a:rPr lang="zh-CN" altLang="en-US" sz="2000" dirty="0">
                <a:solidFill>
                  <a:srgbClr val="4C6062"/>
                </a:solidFill>
                <a:latin typeface="微软雅黑" panose="020B0503020204020204" pitchFamily="34" charset="-122"/>
                <a:ea typeface="微软雅黑" panose="020B0503020204020204" pitchFamily="34" charset="-122"/>
              </a:rPr>
              <a:t>直接回车将显示当前用户的</a:t>
            </a:r>
            <a:r>
              <a:rPr lang="en-US" altLang="zh-CN" sz="2000" dirty="0">
                <a:solidFill>
                  <a:srgbClr val="4C6062"/>
                </a:solidFill>
                <a:latin typeface="微软雅黑" panose="020B0503020204020204" pitchFamily="34" charset="-122"/>
                <a:ea typeface="微软雅黑" panose="020B0503020204020204" pitchFamily="34" charset="-122"/>
              </a:rPr>
              <a:t>ID</a:t>
            </a:r>
            <a:r>
              <a:rPr lang="zh-CN" altLang="en-US" sz="2000" dirty="0">
                <a:solidFill>
                  <a:srgbClr val="4C6062"/>
                </a:solidFill>
                <a:latin typeface="微软雅黑" panose="020B0503020204020204" pitchFamily="34" charset="-122"/>
                <a:ea typeface="微软雅黑" panose="020B0503020204020204" pitchFamily="34" charset="-122"/>
              </a:rPr>
              <a:t>信息。</a:t>
            </a:r>
            <a:r>
              <a:rPr lang="en-US" altLang="zh-CN" sz="2000" dirty="0">
                <a:solidFill>
                  <a:srgbClr val="4C6062"/>
                </a:solidFill>
                <a:latin typeface="微软雅黑" panose="020B0503020204020204" pitchFamily="34" charset="-122"/>
                <a:ea typeface="微软雅黑" panose="020B0503020204020204" pitchFamily="34" charset="-122"/>
              </a:rPr>
              <a:t>id</a:t>
            </a:r>
            <a:r>
              <a:rPr lang="zh-CN" altLang="en-US" sz="2000" dirty="0">
                <a:solidFill>
                  <a:srgbClr val="4C6062"/>
                </a:solidFill>
                <a:latin typeface="微软雅黑" panose="020B0503020204020204" pitchFamily="34" charset="-122"/>
                <a:ea typeface="微软雅黑" panose="020B0503020204020204" pitchFamily="34" charset="-122"/>
              </a:rPr>
              <a:t>命令的语法为</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id  [</a:t>
            </a:r>
            <a:r>
              <a:rPr lang="zh-CN" altLang="en-US" sz="2000" dirty="0">
                <a:solidFill>
                  <a:srgbClr val="4C6062"/>
                </a:solidFill>
                <a:latin typeface="微软雅黑" panose="020B0503020204020204" pitchFamily="34" charset="-122"/>
                <a:ea typeface="微软雅黑" panose="020B0503020204020204" pitchFamily="34" charset="-122"/>
              </a:rPr>
              <a:t>选项</a:t>
            </a: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用户名</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例如，显示</a:t>
            </a:r>
            <a:r>
              <a:rPr lang="en-US" altLang="zh-CN" sz="2000" dirty="0">
                <a:solidFill>
                  <a:srgbClr val="4C6062"/>
                </a:solidFill>
                <a:latin typeface="微软雅黑" panose="020B0503020204020204" pitchFamily="34" charset="-122"/>
                <a:ea typeface="微软雅黑" panose="020B0503020204020204" pitchFamily="34" charset="-122"/>
              </a:rPr>
              <a:t>user1</a:t>
            </a:r>
            <a:r>
              <a:rPr lang="zh-CN" altLang="en-US" sz="2000" dirty="0">
                <a:solidFill>
                  <a:srgbClr val="4C6062"/>
                </a:solidFill>
                <a:latin typeface="微软雅黑" panose="020B0503020204020204" pitchFamily="34" charset="-122"/>
                <a:ea typeface="微软雅黑" panose="020B0503020204020204" pitchFamily="34" charset="-122"/>
              </a:rPr>
              <a:t>用户的</a:t>
            </a:r>
            <a:r>
              <a:rPr lang="en-US" altLang="zh-CN" sz="2000" dirty="0">
                <a:solidFill>
                  <a:srgbClr val="4C6062"/>
                </a:solidFill>
                <a:latin typeface="微软雅黑" panose="020B0503020204020204" pitchFamily="34" charset="-122"/>
                <a:ea typeface="微软雅黑" panose="020B0503020204020204" pitchFamily="34" charset="-122"/>
              </a:rPr>
              <a:t>UID</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GID</a:t>
            </a:r>
            <a:r>
              <a:rPr lang="zh-CN" altLang="en-US" sz="2000" dirty="0">
                <a:solidFill>
                  <a:srgbClr val="4C6062"/>
                </a:solidFill>
                <a:latin typeface="微软雅黑" panose="020B0503020204020204" pitchFamily="34" charset="-122"/>
                <a:ea typeface="微软雅黑" panose="020B0503020204020204" pitchFamily="34" charset="-122"/>
              </a:rPr>
              <a:t>信息的实例如下所示：</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id  user1</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uid</a:t>
            </a:r>
            <a:r>
              <a:rPr lang="en-US" altLang="zh-CN" sz="2000" dirty="0">
                <a:solidFill>
                  <a:srgbClr val="4C6062"/>
                </a:solidFill>
                <a:latin typeface="微软雅黑" panose="020B0503020204020204" pitchFamily="34" charset="-122"/>
                <a:ea typeface="微软雅黑" panose="020B0503020204020204" pitchFamily="34" charset="-122"/>
              </a:rPr>
              <a:t>=8888(user1) gid=1002(user1) </a:t>
            </a:r>
            <a:r>
              <a:rPr lang="zh-CN" altLang="en-US" sz="2000" dirty="0">
                <a:solidFill>
                  <a:srgbClr val="4C6062"/>
                </a:solidFill>
                <a:latin typeface="微软雅黑" panose="020B0503020204020204" pitchFamily="34" charset="-122"/>
                <a:ea typeface="微软雅黑" panose="020B0503020204020204" pitchFamily="34" charset="-122"/>
              </a:rPr>
              <a:t>组</a:t>
            </a:r>
            <a:r>
              <a:rPr lang="en-US" altLang="zh-CN" sz="2000" dirty="0">
                <a:solidFill>
                  <a:srgbClr val="4C6062"/>
                </a:solidFill>
                <a:latin typeface="微软雅黑" panose="020B0503020204020204" pitchFamily="34" charset="-122"/>
                <a:ea typeface="微软雅黑" panose="020B0503020204020204" pitchFamily="34" charset="-122"/>
              </a:rPr>
              <a:t>=1002(user1),1011(</a:t>
            </a:r>
            <a:r>
              <a:rPr lang="en-US" altLang="zh-CN" sz="2000" dirty="0" err="1">
                <a:solidFill>
                  <a:srgbClr val="4C6062"/>
                </a:solidFill>
                <a:latin typeface="微软雅黑" panose="020B0503020204020204" pitchFamily="34" charset="-122"/>
                <a:ea typeface="微软雅黑" panose="020B0503020204020204" pitchFamily="34" charset="-122"/>
              </a:rPr>
              <a:t>testgroup</a:t>
            </a:r>
            <a:r>
              <a:rPr lang="en-US" altLang="zh-CN" sz="2000" dirty="0">
                <a:solidFill>
                  <a:srgbClr val="4C6062"/>
                </a:solidFill>
                <a:latin typeface="微软雅黑" panose="020B0503020204020204" pitchFamily="34" charset="-122"/>
                <a:ea typeface="微软雅黑" panose="020B0503020204020204" pitchFamily="34" charset="-122"/>
              </a:rPr>
              <a:t>),0(root)</a:t>
            </a: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8" name="矩形 7"/>
          <p:cNvSpPr/>
          <p:nvPr/>
        </p:nvSpPr>
        <p:spPr>
          <a:xfrm>
            <a:off x="830694" y="4572794"/>
            <a:ext cx="10193734" cy="1219200"/>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3-6  </a:t>
            </a:r>
            <a:r>
              <a:rPr lang="zh-CN" altLang="en-US" dirty="0"/>
              <a:t>使用常用的账户管理命令</a:t>
            </a:r>
            <a:endParaRPr lang="zh-CN" altLang="en-US" b="0" dirty="0"/>
          </a:p>
        </p:txBody>
      </p:sp>
      <p:sp>
        <p:nvSpPr>
          <p:cNvPr id="2" name="文本框 1"/>
          <p:cNvSpPr txBox="1"/>
          <p:nvPr/>
        </p:nvSpPr>
        <p:spPr>
          <a:xfrm>
            <a:off x="984792" y="1471587"/>
            <a:ext cx="10067221" cy="3731278"/>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账户管理命令可以在非图形化操作中对账户进行有效管理。</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6</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whoami</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whoami</a:t>
            </a:r>
            <a:r>
              <a:rPr lang="zh-CN" altLang="en-US" sz="2000" dirty="0">
                <a:solidFill>
                  <a:srgbClr val="4C6062"/>
                </a:solidFill>
                <a:latin typeface="微软雅黑" panose="020B0503020204020204" pitchFamily="34" charset="-122"/>
                <a:ea typeface="微软雅黑" panose="020B0503020204020204" pitchFamily="34" charset="-122"/>
              </a:rPr>
              <a:t>命令用于显示当前用户的名称。</a:t>
            </a:r>
            <a:r>
              <a:rPr lang="en-US" altLang="zh-CN" sz="2000" dirty="0" err="1">
                <a:solidFill>
                  <a:srgbClr val="4C6062"/>
                </a:solidFill>
                <a:latin typeface="微软雅黑" panose="020B0503020204020204" pitchFamily="34" charset="-122"/>
                <a:ea typeface="微软雅黑" panose="020B0503020204020204" pitchFamily="34" charset="-122"/>
              </a:rPr>
              <a:t>whoami</a:t>
            </a:r>
            <a:r>
              <a:rPr lang="zh-CN" altLang="en-US" sz="2000" dirty="0">
                <a:solidFill>
                  <a:srgbClr val="4C6062"/>
                </a:solidFill>
                <a:latin typeface="微软雅黑" panose="020B0503020204020204" pitchFamily="34" charset="-122"/>
                <a:ea typeface="微软雅黑" panose="020B0503020204020204" pitchFamily="34" charset="-122"/>
              </a:rPr>
              <a:t>命令与</a:t>
            </a:r>
            <a:r>
              <a:rPr lang="en-US" altLang="zh-CN" sz="2000" dirty="0">
                <a:solidFill>
                  <a:srgbClr val="4C6062"/>
                </a:solidFill>
                <a:latin typeface="微软雅黑" panose="020B0503020204020204" pitchFamily="34" charset="-122"/>
                <a:ea typeface="微软雅黑" panose="020B0503020204020204" pitchFamily="34" charset="-122"/>
              </a:rPr>
              <a:t>id -un</a:t>
            </a:r>
            <a:r>
              <a:rPr lang="zh-CN" altLang="en-US" sz="2000" dirty="0">
                <a:solidFill>
                  <a:srgbClr val="4C6062"/>
                </a:solidFill>
                <a:latin typeface="微软雅黑" panose="020B0503020204020204" pitchFamily="34" charset="-122"/>
                <a:ea typeface="微软雅黑" panose="020B0503020204020204" pitchFamily="34" charset="-122"/>
              </a:rPr>
              <a:t>命令的作用相同。</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su -   user1</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[user1@Server01 ~]$ </a:t>
            </a:r>
            <a:r>
              <a:rPr lang="en-US" altLang="zh-CN" sz="2000" dirty="0" err="1">
                <a:solidFill>
                  <a:srgbClr val="4C6062"/>
                </a:solidFill>
                <a:latin typeface="微软雅黑" panose="020B0503020204020204" pitchFamily="34" charset="-122"/>
                <a:ea typeface="微软雅黑" panose="020B0503020204020204" pitchFamily="34" charset="-122"/>
              </a:rPr>
              <a:t>whoami</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User1</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exit</a:t>
            </a: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8" name="矩形 7"/>
          <p:cNvSpPr/>
          <p:nvPr/>
        </p:nvSpPr>
        <p:spPr>
          <a:xfrm>
            <a:off x="830694" y="3124994"/>
            <a:ext cx="10193734" cy="2131078"/>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3-6  </a:t>
            </a:r>
            <a:r>
              <a:rPr lang="zh-CN" altLang="en-US" dirty="0"/>
              <a:t>使用常用的账户管理命令</a:t>
            </a:r>
            <a:endParaRPr lang="zh-CN" altLang="en-US" b="0"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2" name="文本框 1"/>
          <p:cNvSpPr txBox="1"/>
          <p:nvPr/>
        </p:nvSpPr>
        <p:spPr>
          <a:xfrm>
            <a:off x="984792" y="1471587"/>
            <a:ext cx="10067221" cy="3038781"/>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账户管理命令可以在非图形化操作中对账户进行有效管理。</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7</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newgrp</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newgrp</a:t>
            </a:r>
            <a:r>
              <a:rPr lang="zh-CN" altLang="en-US" sz="2000" dirty="0">
                <a:solidFill>
                  <a:srgbClr val="4C6062"/>
                </a:solidFill>
                <a:latin typeface="微软雅黑" panose="020B0503020204020204" pitchFamily="34" charset="-122"/>
                <a:ea typeface="微软雅黑" panose="020B0503020204020204" pitchFamily="34" charset="-122"/>
              </a:rPr>
              <a:t>命令用于转换用户的当前组到指定的主组，对于没有设置组口令的组账户，只有组的成员才可以使用</a:t>
            </a:r>
            <a:r>
              <a:rPr lang="en-US" altLang="zh-CN" sz="2000" dirty="0" err="1">
                <a:solidFill>
                  <a:srgbClr val="4C6062"/>
                </a:solidFill>
                <a:latin typeface="微软雅黑" panose="020B0503020204020204" pitchFamily="34" charset="-122"/>
                <a:ea typeface="微软雅黑" panose="020B0503020204020204" pitchFamily="34" charset="-122"/>
              </a:rPr>
              <a:t>newgrp</a:t>
            </a:r>
            <a:r>
              <a:rPr lang="zh-CN" altLang="en-US" sz="2000" dirty="0">
                <a:solidFill>
                  <a:srgbClr val="4C6062"/>
                </a:solidFill>
                <a:latin typeface="微软雅黑" panose="020B0503020204020204" pitchFamily="34" charset="-122"/>
                <a:ea typeface="微软雅黑" panose="020B0503020204020204" pitchFamily="34" charset="-122"/>
              </a:rPr>
              <a:t>命令改变主组身份到该组。如果组设置了口令，其他组的用户只要拥有组口令也可以将主组身份改变到该组。</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en-US" altLang="zh-CN" sz="2000" dirty="0">
              <a:solidFill>
                <a:srgbClr val="4C6062"/>
              </a:solidFill>
              <a:latin typeface="微软雅黑" panose="020B0503020204020204" pitchFamily="34" charset="-122"/>
              <a:ea typeface="微软雅黑" panose="020B0503020204020204" pitchFamily="34" charset="-122"/>
            </a:endParaRPr>
          </a:p>
        </p:txBody>
      </p:sp>
    </p:spTree>
  </p:cSld>
  <p:clrMapOvr>
    <a:masterClrMapping/>
  </p:clrMapOvr>
  <p:transition spd="slow">
    <p:push/>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3-6  </a:t>
            </a:r>
            <a:r>
              <a:rPr lang="zh-CN" altLang="en-US" dirty="0"/>
              <a:t>使用常用的账户管理命令</a:t>
            </a:r>
            <a:endParaRPr lang="zh-CN" altLang="en-US" b="0"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2" name="文本框 1"/>
          <p:cNvSpPr txBox="1"/>
          <p:nvPr/>
        </p:nvSpPr>
        <p:spPr>
          <a:xfrm>
            <a:off x="984792" y="1471587"/>
            <a:ext cx="10067221" cy="4847481"/>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账户管理命令可以在非图形化操作中对账户进行有效管理。</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7</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newgrp</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应用案例如下：</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id               		//</a:t>
            </a:r>
            <a:r>
              <a:rPr lang="zh-CN" altLang="en-US" sz="1400" dirty="0">
                <a:solidFill>
                  <a:srgbClr val="4C6062"/>
                </a:solidFill>
                <a:latin typeface="微软雅黑" panose="020B0503020204020204" pitchFamily="34" charset="-122"/>
                <a:ea typeface="微软雅黑" panose="020B0503020204020204" pitchFamily="34" charset="-122"/>
              </a:rPr>
              <a:t>显示当前用户的</a:t>
            </a:r>
            <a:r>
              <a:rPr lang="en-US" altLang="zh-CN" sz="1400" dirty="0">
                <a:solidFill>
                  <a:srgbClr val="4C6062"/>
                </a:solidFill>
                <a:latin typeface="微软雅黑" panose="020B0503020204020204" pitchFamily="34" charset="-122"/>
                <a:ea typeface="微软雅黑" panose="020B0503020204020204" pitchFamily="34" charset="-122"/>
              </a:rPr>
              <a:t>gid</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err="1">
                <a:solidFill>
                  <a:srgbClr val="4C6062"/>
                </a:solidFill>
                <a:latin typeface="微软雅黑" panose="020B0503020204020204" pitchFamily="34" charset="-122"/>
                <a:ea typeface="微软雅黑" panose="020B0503020204020204" pitchFamily="34" charset="-122"/>
              </a:rPr>
              <a:t>uid</a:t>
            </a:r>
            <a:r>
              <a:rPr lang="en-US" altLang="zh-CN" sz="1400" dirty="0">
                <a:solidFill>
                  <a:srgbClr val="4C6062"/>
                </a:solidFill>
                <a:latin typeface="微软雅黑" panose="020B0503020204020204" pitchFamily="34" charset="-122"/>
                <a:ea typeface="微软雅黑" panose="020B0503020204020204" pitchFamily="34" charset="-122"/>
              </a:rPr>
              <a:t>=0(root) gid=0(root) </a:t>
            </a:r>
            <a:r>
              <a:rPr lang="zh-CN" altLang="en-US" sz="1400" dirty="0">
                <a:solidFill>
                  <a:srgbClr val="4C6062"/>
                </a:solidFill>
                <a:latin typeface="微软雅黑" panose="020B0503020204020204" pitchFamily="34" charset="-122"/>
                <a:ea typeface="微软雅黑" panose="020B0503020204020204" pitchFamily="34" charset="-122"/>
              </a:rPr>
              <a:t>组</a:t>
            </a:r>
            <a:r>
              <a:rPr lang="en-US" altLang="zh-CN" sz="1400" dirty="0">
                <a:solidFill>
                  <a:srgbClr val="4C6062"/>
                </a:solidFill>
                <a:latin typeface="微软雅黑" panose="020B0503020204020204" pitchFamily="34" charset="-122"/>
                <a:ea typeface="微软雅黑" panose="020B0503020204020204" pitchFamily="34" charset="-122"/>
              </a:rPr>
              <a:t>=0(root) </a:t>
            </a:r>
            <a:r>
              <a:rPr lang="zh-CN" altLang="en-US" sz="1400" dirty="0">
                <a:solidFill>
                  <a:srgbClr val="4C6062"/>
                </a:solidFill>
                <a:latin typeface="微软雅黑" panose="020B0503020204020204" pitchFamily="34" charset="-122"/>
                <a:ea typeface="微软雅黑" panose="020B0503020204020204" pitchFamily="34" charset="-122"/>
              </a:rPr>
              <a:t>环境</a:t>
            </a:r>
            <a:endParaRPr lang="zh-CN" altLang="en-US"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=unconfined_u:unconfined_r:unconfined_t:s0-s0:c0.c1023</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a:t>
            </a:r>
            <a:r>
              <a:rPr lang="en-US" altLang="zh-CN" sz="1400" dirty="0" err="1">
                <a:solidFill>
                  <a:srgbClr val="4C6062"/>
                </a:solidFill>
                <a:latin typeface="微软雅黑" panose="020B0503020204020204" pitchFamily="34" charset="-122"/>
                <a:ea typeface="微软雅黑" panose="020B0503020204020204" pitchFamily="34" charset="-122"/>
              </a:rPr>
              <a:t>newgrp</a:t>
            </a:r>
            <a:r>
              <a:rPr lang="en-US" altLang="zh-CN" sz="1400" dirty="0">
                <a:solidFill>
                  <a:srgbClr val="4C6062"/>
                </a:solidFill>
                <a:latin typeface="微软雅黑" panose="020B0503020204020204" pitchFamily="34" charset="-122"/>
                <a:ea typeface="微软雅黑" panose="020B0503020204020204" pitchFamily="34" charset="-122"/>
              </a:rPr>
              <a:t> group1      	//</a:t>
            </a:r>
            <a:r>
              <a:rPr lang="zh-CN" altLang="en-US" sz="1400" dirty="0">
                <a:solidFill>
                  <a:srgbClr val="4C6062"/>
                </a:solidFill>
                <a:latin typeface="微软雅黑" panose="020B0503020204020204" pitchFamily="34" charset="-122"/>
                <a:ea typeface="微软雅黑" panose="020B0503020204020204" pitchFamily="34" charset="-122"/>
              </a:rPr>
              <a:t>改变用户的主组</a:t>
            </a:r>
            <a:endParaRPr lang="zh-CN" altLang="en-US"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id</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err="1">
                <a:solidFill>
                  <a:srgbClr val="4C6062"/>
                </a:solidFill>
                <a:latin typeface="微软雅黑" panose="020B0503020204020204" pitchFamily="34" charset="-122"/>
                <a:ea typeface="微软雅黑" panose="020B0503020204020204" pitchFamily="34" charset="-122"/>
              </a:rPr>
              <a:t>uid</a:t>
            </a:r>
            <a:r>
              <a:rPr lang="en-US" altLang="zh-CN" sz="1400" dirty="0">
                <a:solidFill>
                  <a:srgbClr val="4C6062"/>
                </a:solidFill>
                <a:latin typeface="微软雅黑" panose="020B0503020204020204" pitchFamily="34" charset="-122"/>
                <a:ea typeface="微软雅黑" panose="020B0503020204020204" pitchFamily="34" charset="-122"/>
              </a:rPr>
              <a:t>=0(root) gid=1010(group1) </a:t>
            </a:r>
            <a:r>
              <a:rPr lang="zh-CN" altLang="en-US" sz="1400" dirty="0">
                <a:solidFill>
                  <a:srgbClr val="4C6062"/>
                </a:solidFill>
                <a:latin typeface="微软雅黑" panose="020B0503020204020204" pitchFamily="34" charset="-122"/>
                <a:ea typeface="微软雅黑" panose="020B0503020204020204" pitchFamily="34" charset="-122"/>
              </a:rPr>
              <a:t>组</a:t>
            </a:r>
            <a:r>
              <a:rPr lang="en-US" altLang="zh-CN" sz="1400" dirty="0">
                <a:solidFill>
                  <a:srgbClr val="4C6062"/>
                </a:solidFill>
                <a:latin typeface="微软雅黑" panose="020B0503020204020204" pitchFamily="34" charset="-122"/>
                <a:ea typeface="微软雅黑" panose="020B0503020204020204" pitchFamily="34" charset="-122"/>
              </a:rPr>
              <a:t>=1010(group1) </a:t>
            </a:r>
            <a:r>
              <a:rPr lang="zh-CN" altLang="en-US" sz="1400" dirty="0">
                <a:solidFill>
                  <a:srgbClr val="4C6062"/>
                </a:solidFill>
                <a:latin typeface="微软雅黑" panose="020B0503020204020204" pitchFamily="34" charset="-122"/>
                <a:ea typeface="微软雅黑" panose="020B0503020204020204" pitchFamily="34" charset="-122"/>
              </a:rPr>
              <a:t>环境</a:t>
            </a:r>
            <a:r>
              <a:rPr lang="en-US" altLang="zh-CN" sz="1400" dirty="0">
                <a:solidFill>
                  <a:srgbClr val="4C6062"/>
                </a:solidFill>
                <a:latin typeface="微软雅黑" panose="020B0503020204020204" pitchFamily="34" charset="-122"/>
                <a:ea typeface="微软雅黑" panose="020B0503020204020204" pitchFamily="34" charset="-122"/>
              </a:rPr>
              <a:t>=</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unconfined_u:unconfined_r:unconfined_t:s0-s0:c0.c1023</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a:t>
            </a:r>
            <a:r>
              <a:rPr lang="en-US" altLang="zh-CN" sz="1400" dirty="0" err="1">
                <a:solidFill>
                  <a:srgbClr val="4C6062"/>
                </a:solidFill>
                <a:latin typeface="微软雅黑" panose="020B0503020204020204" pitchFamily="34" charset="-122"/>
                <a:ea typeface="微软雅黑" panose="020B0503020204020204" pitchFamily="34" charset="-122"/>
              </a:rPr>
              <a:t>newgrp</a:t>
            </a:r>
            <a:r>
              <a:rPr lang="en-US" altLang="zh-CN" sz="1400" dirty="0">
                <a:solidFill>
                  <a:srgbClr val="4C6062"/>
                </a:solidFill>
                <a:latin typeface="微软雅黑" panose="020B0503020204020204" pitchFamily="34" charset="-122"/>
                <a:ea typeface="微软雅黑" panose="020B0503020204020204" pitchFamily="34" charset="-122"/>
              </a:rPr>
              <a:t>            	//</a:t>
            </a:r>
            <a:r>
              <a:rPr lang="en-US" altLang="zh-CN" sz="1400" dirty="0" err="1">
                <a:solidFill>
                  <a:srgbClr val="4C6062"/>
                </a:solidFill>
                <a:latin typeface="微软雅黑" panose="020B0503020204020204" pitchFamily="34" charset="-122"/>
                <a:ea typeface="微软雅黑" panose="020B0503020204020204" pitchFamily="34" charset="-122"/>
              </a:rPr>
              <a:t>newgrp</a:t>
            </a:r>
            <a:r>
              <a:rPr lang="zh-CN" altLang="en-US" sz="1400" dirty="0">
                <a:solidFill>
                  <a:srgbClr val="4C6062"/>
                </a:solidFill>
                <a:latin typeface="微软雅黑" panose="020B0503020204020204" pitchFamily="34" charset="-122"/>
                <a:ea typeface="微软雅黑" panose="020B0503020204020204" pitchFamily="34" charset="-122"/>
              </a:rPr>
              <a:t>命令不指定组时转换为用户的私有组</a:t>
            </a:r>
            <a:endParaRPr lang="zh-CN" altLang="en-US"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id</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err="1">
                <a:solidFill>
                  <a:srgbClr val="4C6062"/>
                </a:solidFill>
                <a:latin typeface="微软雅黑" panose="020B0503020204020204" pitchFamily="34" charset="-122"/>
                <a:ea typeface="微软雅黑" panose="020B0503020204020204" pitchFamily="34" charset="-122"/>
              </a:rPr>
              <a:t>uid</a:t>
            </a:r>
            <a:r>
              <a:rPr lang="en-US" altLang="zh-CN" sz="1400" dirty="0">
                <a:solidFill>
                  <a:srgbClr val="4C6062"/>
                </a:solidFill>
                <a:latin typeface="微软雅黑" panose="020B0503020204020204" pitchFamily="34" charset="-122"/>
                <a:ea typeface="微软雅黑" panose="020B0503020204020204" pitchFamily="34" charset="-122"/>
              </a:rPr>
              <a:t>=0(root) gid=0(root) </a:t>
            </a:r>
            <a:r>
              <a:rPr lang="zh-CN" altLang="en-US" sz="1400" dirty="0">
                <a:solidFill>
                  <a:srgbClr val="4C6062"/>
                </a:solidFill>
                <a:latin typeface="微软雅黑" panose="020B0503020204020204" pitchFamily="34" charset="-122"/>
                <a:ea typeface="微软雅黑" panose="020B0503020204020204" pitchFamily="34" charset="-122"/>
              </a:rPr>
              <a:t>组</a:t>
            </a:r>
            <a:r>
              <a:rPr lang="en-US" altLang="zh-CN" sz="1400" dirty="0">
                <a:solidFill>
                  <a:srgbClr val="4C6062"/>
                </a:solidFill>
                <a:latin typeface="微软雅黑" panose="020B0503020204020204" pitchFamily="34" charset="-122"/>
                <a:ea typeface="微软雅黑" panose="020B0503020204020204" pitchFamily="34" charset="-122"/>
              </a:rPr>
              <a:t>=0(root),1010(group1) </a:t>
            </a:r>
            <a:r>
              <a:rPr lang="zh-CN" altLang="en-US" sz="1400" dirty="0">
                <a:solidFill>
                  <a:srgbClr val="4C6062"/>
                </a:solidFill>
                <a:latin typeface="微软雅黑" panose="020B0503020204020204" pitchFamily="34" charset="-122"/>
                <a:ea typeface="微软雅黑" panose="020B0503020204020204" pitchFamily="34" charset="-122"/>
              </a:rPr>
              <a:t>环境</a:t>
            </a:r>
            <a:r>
              <a:rPr lang="en-US" altLang="zh-CN" sz="1400" dirty="0">
                <a:solidFill>
                  <a:srgbClr val="4C6062"/>
                </a:solidFill>
                <a:latin typeface="微软雅黑" panose="020B0503020204020204" pitchFamily="34" charset="-122"/>
                <a:ea typeface="微软雅黑" panose="020B0503020204020204" pitchFamily="34" charset="-122"/>
              </a:rPr>
              <a:t>=</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unconfined_u:unconfined_r:unconfined_t:s0-s0:c0.c1023</a:t>
            </a:r>
            <a:endParaRPr lang="en-US" altLang="zh-CN" sz="1400" dirty="0">
              <a:solidFill>
                <a:srgbClr val="4C6062"/>
              </a:solidFill>
              <a:latin typeface="微软雅黑" panose="020B0503020204020204" pitchFamily="34" charset="-122"/>
              <a:ea typeface="微软雅黑" panose="020B0503020204020204" pitchFamily="34" charset="-122"/>
            </a:endParaRPr>
          </a:p>
        </p:txBody>
      </p:sp>
      <p:sp>
        <p:nvSpPr>
          <p:cNvPr id="7" name="矩形 6"/>
          <p:cNvSpPr/>
          <p:nvPr/>
        </p:nvSpPr>
        <p:spPr>
          <a:xfrm>
            <a:off x="830693" y="3048794"/>
            <a:ext cx="10221319" cy="3270274"/>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en-US" altLang="zh-CN" dirty="0"/>
              <a:t>3.4  </a:t>
            </a:r>
            <a:r>
              <a:rPr lang="zh-CN" altLang="en-US" dirty="0"/>
              <a:t>企业实战与应用</a:t>
            </a:r>
            <a:r>
              <a:rPr lang="en-US" altLang="zh-CN" dirty="0"/>
              <a:t>——</a:t>
            </a:r>
            <a:r>
              <a:rPr lang="zh-CN" altLang="en-US" dirty="0"/>
              <a:t>账号管理实例</a:t>
            </a:r>
            <a:endParaRPr lang="zh-CN" altLang="en-US" b="0"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2" name="文本框 1"/>
          <p:cNvSpPr txBox="1"/>
          <p:nvPr/>
        </p:nvSpPr>
        <p:spPr>
          <a:xfrm>
            <a:off x="984792" y="1471587"/>
            <a:ext cx="10067221" cy="1384995"/>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．情境</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假设需要的账号数据如表所示，你该如何操作？</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endParaRPr lang="en-US" altLang="zh-CN" sz="1400" dirty="0">
              <a:solidFill>
                <a:srgbClr val="4C6062"/>
              </a:solidFill>
              <a:latin typeface="微软雅黑" panose="020B0503020204020204" pitchFamily="34" charset="-122"/>
              <a:ea typeface="微软雅黑" panose="020B0503020204020204" pitchFamily="34" charset="-122"/>
            </a:endParaRPr>
          </a:p>
        </p:txBody>
      </p:sp>
      <p:sp>
        <p:nvSpPr>
          <p:cNvPr id="7" name="矩形 6"/>
          <p:cNvSpPr/>
          <p:nvPr/>
        </p:nvSpPr>
        <p:spPr>
          <a:xfrm>
            <a:off x="830693" y="3048794"/>
            <a:ext cx="10221319" cy="2667000"/>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 name="表格 2"/>
          <p:cNvGraphicFramePr>
            <a:graphicFrameLocks noGrp="1"/>
          </p:cNvGraphicFramePr>
          <p:nvPr/>
        </p:nvGraphicFramePr>
        <p:xfrm>
          <a:off x="2517775" y="3309369"/>
          <a:ext cx="6572409" cy="2145850"/>
        </p:xfrm>
        <a:graphic>
          <a:graphicData uri="http://schemas.openxmlformats.org/drawingml/2006/table">
            <a:tbl>
              <a:tblPr firstRow="1" firstCol="1" bandRow="1">
                <a:tableStyleId>{5C22544A-7EE6-4342-B048-85BDC9FD1C3A}</a:tableStyleId>
              </a:tblPr>
              <a:tblGrid>
                <a:gridCol w="1314015"/>
                <a:gridCol w="1314793"/>
                <a:gridCol w="1314015"/>
                <a:gridCol w="1314793"/>
                <a:gridCol w="1314793"/>
              </a:tblGrid>
              <a:tr h="525445">
                <a:tc>
                  <a:txBody>
                    <a:bodyPr/>
                    <a:lstStyle/>
                    <a:p>
                      <a:pPr algn="ctr">
                        <a:lnSpc>
                          <a:spcPts val="1600"/>
                        </a:lnSpc>
                        <a:spcBef>
                          <a:spcPts val="120"/>
                        </a:spcBef>
                        <a:spcAft>
                          <a:spcPts val="120"/>
                        </a:spcAft>
                      </a:pPr>
                      <a:r>
                        <a:rPr lang="zh-CN" sz="900" kern="100" dirty="0">
                          <a:effectLst/>
                        </a:rPr>
                        <a:t>账号名称</a:t>
                      </a:r>
                      <a:endParaRPr lang="zh-CN" sz="900" kern="100" dirty="0">
                        <a:solidFill>
                          <a:srgbClr val="FFFFFF"/>
                        </a:solidFill>
                        <a:effectLst/>
                        <a:latin typeface="方正兰亭黑简体"/>
                        <a:cs typeface="Times New Roman" panose="02020603050405020304" pitchFamily="18" charset="0"/>
                      </a:endParaRPr>
                    </a:p>
                  </a:txBody>
                  <a:tcPr marL="68580" marR="68580" marT="0" marB="0" anchor="ctr"/>
                </a:tc>
                <a:tc>
                  <a:txBody>
                    <a:bodyPr/>
                    <a:lstStyle/>
                    <a:p>
                      <a:pPr algn="ctr">
                        <a:lnSpc>
                          <a:spcPts val="1600"/>
                        </a:lnSpc>
                        <a:spcBef>
                          <a:spcPts val="120"/>
                        </a:spcBef>
                        <a:spcAft>
                          <a:spcPts val="120"/>
                        </a:spcAft>
                      </a:pPr>
                      <a:r>
                        <a:rPr lang="zh-CN" sz="900" kern="100" dirty="0">
                          <a:effectLst/>
                        </a:rPr>
                        <a:t>账号全名</a:t>
                      </a:r>
                      <a:endParaRPr lang="zh-CN" sz="900" kern="100" dirty="0">
                        <a:solidFill>
                          <a:srgbClr val="FFFFFF"/>
                        </a:solidFill>
                        <a:effectLst/>
                        <a:latin typeface="方正兰亭黑简体"/>
                        <a:cs typeface="Times New Roman" panose="02020603050405020304" pitchFamily="18" charset="0"/>
                      </a:endParaRPr>
                    </a:p>
                  </a:txBody>
                  <a:tcPr marL="68580" marR="68580" marT="0" marB="0" anchor="ctr"/>
                </a:tc>
                <a:tc>
                  <a:txBody>
                    <a:bodyPr/>
                    <a:lstStyle/>
                    <a:p>
                      <a:pPr algn="ctr">
                        <a:lnSpc>
                          <a:spcPts val="1600"/>
                        </a:lnSpc>
                        <a:spcBef>
                          <a:spcPts val="120"/>
                        </a:spcBef>
                        <a:spcAft>
                          <a:spcPts val="120"/>
                        </a:spcAft>
                      </a:pPr>
                      <a:r>
                        <a:rPr lang="zh-CN" sz="900" kern="100">
                          <a:effectLst/>
                        </a:rPr>
                        <a:t>支持次要组</a:t>
                      </a:r>
                      <a:endParaRPr lang="zh-CN" sz="900" kern="100">
                        <a:solidFill>
                          <a:srgbClr val="FFFFFF"/>
                        </a:solidFill>
                        <a:effectLst/>
                        <a:latin typeface="方正兰亭黑简体"/>
                        <a:cs typeface="Times New Roman" panose="02020603050405020304" pitchFamily="18" charset="0"/>
                      </a:endParaRPr>
                    </a:p>
                  </a:txBody>
                  <a:tcPr marL="68580" marR="68580" marT="0" marB="0" anchor="ctr"/>
                </a:tc>
                <a:tc>
                  <a:txBody>
                    <a:bodyPr/>
                    <a:lstStyle/>
                    <a:p>
                      <a:pPr algn="ctr">
                        <a:lnSpc>
                          <a:spcPts val="1600"/>
                        </a:lnSpc>
                        <a:spcBef>
                          <a:spcPts val="120"/>
                        </a:spcBef>
                        <a:spcAft>
                          <a:spcPts val="120"/>
                        </a:spcAft>
                      </a:pPr>
                      <a:r>
                        <a:rPr lang="zh-CN" sz="900" kern="100">
                          <a:effectLst/>
                        </a:rPr>
                        <a:t>是否可登录主机</a:t>
                      </a:r>
                      <a:endParaRPr lang="zh-CN" sz="900" kern="100">
                        <a:solidFill>
                          <a:srgbClr val="FFFFFF"/>
                        </a:solidFill>
                        <a:effectLst/>
                        <a:latin typeface="方正兰亭黑简体"/>
                        <a:cs typeface="Times New Roman" panose="02020603050405020304" pitchFamily="18" charset="0"/>
                      </a:endParaRPr>
                    </a:p>
                  </a:txBody>
                  <a:tcPr marL="68580" marR="68580" marT="0" marB="0" anchor="ctr"/>
                </a:tc>
                <a:tc>
                  <a:txBody>
                    <a:bodyPr/>
                    <a:lstStyle/>
                    <a:p>
                      <a:pPr algn="ctr">
                        <a:lnSpc>
                          <a:spcPts val="1600"/>
                        </a:lnSpc>
                        <a:spcBef>
                          <a:spcPts val="120"/>
                        </a:spcBef>
                        <a:spcAft>
                          <a:spcPts val="120"/>
                        </a:spcAft>
                      </a:pPr>
                      <a:r>
                        <a:rPr lang="zh-CN" sz="900" kern="100">
                          <a:effectLst/>
                        </a:rPr>
                        <a:t>口</a:t>
                      </a:r>
                      <a:r>
                        <a:rPr lang="en-US" sz="900" kern="100">
                          <a:effectLst/>
                        </a:rPr>
                        <a:t>    </a:t>
                      </a:r>
                      <a:r>
                        <a:rPr lang="zh-CN" sz="900" kern="100">
                          <a:effectLst/>
                        </a:rPr>
                        <a:t>令</a:t>
                      </a:r>
                      <a:endParaRPr lang="zh-CN" sz="900" kern="100">
                        <a:solidFill>
                          <a:srgbClr val="FFFFFF"/>
                        </a:solidFill>
                        <a:effectLst/>
                        <a:latin typeface="方正兰亭黑简体"/>
                        <a:cs typeface="Times New Roman" panose="02020603050405020304" pitchFamily="18" charset="0"/>
                      </a:endParaRPr>
                    </a:p>
                  </a:txBody>
                  <a:tcPr marL="68580" marR="68580" marT="0" marB="0" anchor="ctr"/>
                </a:tc>
              </a:tr>
              <a:tr h="547480">
                <a:tc>
                  <a:txBody>
                    <a:bodyPr/>
                    <a:lstStyle/>
                    <a:p>
                      <a:pPr algn="ctr">
                        <a:lnSpc>
                          <a:spcPts val="1600"/>
                        </a:lnSpc>
                        <a:spcBef>
                          <a:spcPts val="120"/>
                        </a:spcBef>
                        <a:spcAft>
                          <a:spcPts val="120"/>
                        </a:spcAft>
                      </a:pPr>
                      <a:r>
                        <a:rPr lang="en-US" sz="900" kern="100">
                          <a:effectLst/>
                        </a:rPr>
                        <a:t>myuser1</a:t>
                      </a:r>
                      <a:endParaRPr lang="zh-CN" sz="900" kern="100">
                        <a:effectLst/>
                        <a:latin typeface="Times New Roman" panose="02020603050405020304" pitchFamily="18" charset="0"/>
                        <a:ea typeface="方正书宋简体"/>
                      </a:endParaRPr>
                    </a:p>
                  </a:txBody>
                  <a:tcPr marL="68580" marR="68580" marT="0" marB="0" anchor="ctr"/>
                </a:tc>
                <a:tc>
                  <a:txBody>
                    <a:bodyPr/>
                    <a:lstStyle/>
                    <a:p>
                      <a:pPr algn="ctr">
                        <a:lnSpc>
                          <a:spcPts val="1600"/>
                        </a:lnSpc>
                        <a:spcBef>
                          <a:spcPts val="120"/>
                        </a:spcBef>
                        <a:spcAft>
                          <a:spcPts val="120"/>
                        </a:spcAft>
                      </a:pPr>
                      <a:r>
                        <a:rPr lang="en-US" sz="900" kern="100">
                          <a:effectLst/>
                        </a:rPr>
                        <a:t>1st user</a:t>
                      </a:r>
                      <a:endParaRPr lang="zh-CN" sz="900" kern="100">
                        <a:effectLst/>
                        <a:latin typeface="Times New Roman" panose="02020603050405020304" pitchFamily="18" charset="0"/>
                        <a:ea typeface="方正书宋简体"/>
                      </a:endParaRPr>
                    </a:p>
                  </a:txBody>
                  <a:tcPr marL="68580" marR="68580" marT="0" marB="0" anchor="ctr"/>
                </a:tc>
                <a:tc>
                  <a:txBody>
                    <a:bodyPr/>
                    <a:lstStyle/>
                    <a:p>
                      <a:pPr algn="ctr">
                        <a:lnSpc>
                          <a:spcPts val="1600"/>
                        </a:lnSpc>
                        <a:spcBef>
                          <a:spcPts val="120"/>
                        </a:spcBef>
                        <a:spcAft>
                          <a:spcPts val="120"/>
                        </a:spcAft>
                      </a:pPr>
                      <a:r>
                        <a:rPr lang="en-US" sz="900" kern="100">
                          <a:effectLst/>
                        </a:rPr>
                        <a:t>mygroup1</a:t>
                      </a:r>
                      <a:endParaRPr lang="zh-CN" sz="900" kern="100">
                        <a:effectLst/>
                        <a:latin typeface="Times New Roman" panose="02020603050405020304" pitchFamily="18" charset="0"/>
                        <a:ea typeface="方正书宋简体"/>
                      </a:endParaRPr>
                    </a:p>
                  </a:txBody>
                  <a:tcPr marL="68580" marR="68580" marT="0" marB="0" anchor="ctr"/>
                </a:tc>
                <a:tc>
                  <a:txBody>
                    <a:bodyPr/>
                    <a:lstStyle/>
                    <a:p>
                      <a:pPr algn="ctr">
                        <a:lnSpc>
                          <a:spcPts val="1600"/>
                        </a:lnSpc>
                        <a:spcBef>
                          <a:spcPts val="120"/>
                        </a:spcBef>
                        <a:spcAft>
                          <a:spcPts val="120"/>
                        </a:spcAft>
                      </a:pPr>
                      <a:r>
                        <a:rPr lang="zh-CN" sz="900" kern="100">
                          <a:effectLst/>
                        </a:rPr>
                        <a:t>可以</a:t>
                      </a:r>
                      <a:endParaRPr lang="zh-CN" sz="900" kern="100">
                        <a:effectLst/>
                        <a:latin typeface="Times New Roman" panose="02020603050405020304" pitchFamily="18" charset="0"/>
                        <a:ea typeface="方正书宋简体"/>
                      </a:endParaRPr>
                    </a:p>
                  </a:txBody>
                  <a:tcPr marL="68580" marR="68580" marT="0" marB="0" anchor="ctr"/>
                </a:tc>
                <a:tc>
                  <a:txBody>
                    <a:bodyPr/>
                    <a:lstStyle/>
                    <a:p>
                      <a:pPr algn="ctr">
                        <a:lnSpc>
                          <a:spcPts val="1600"/>
                        </a:lnSpc>
                        <a:spcBef>
                          <a:spcPts val="120"/>
                        </a:spcBef>
                        <a:spcAft>
                          <a:spcPts val="120"/>
                        </a:spcAft>
                      </a:pPr>
                      <a:r>
                        <a:rPr lang="en-US" sz="900" kern="100">
                          <a:effectLst/>
                        </a:rPr>
                        <a:t>Password</a:t>
                      </a:r>
                      <a:endParaRPr lang="zh-CN" sz="900" kern="100">
                        <a:effectLst/>
                        <a:latin typeface="Times New Roman" panose="02020603050405020304" pitchFamily="18" charset="0"/>
                        <a:ea typeface="方正书宋简体"/>
                      </a:endParaRPr>
                    </a:p>
                  </a:txBody>
                  <a:tcPr marL="68580" marR="68580" marT="0" marB="0" anchor="ctr"/>
                </a:tc>
              </a:tr>
              <a:tr h="525445">
                <a:tc>
                  <a:txBody>
                    <a:bodyPr/>
                    <a:lstStyle/>
                    <a:p>
                      <a:pPr algn="ctr">
                        <a:lnSpc>
                          <a:spcPts val="1600"/>
                        </a:lnSpc>
                        <a:spcBef>
                          <a:spcPts val="120"/>
                        </a:spcBef>
                        <a:spcAft>
                          <a:spcPts val="120"/>
                        </a:spcAft>
                      </a:pPr>
                      <a:r>
                        <a:rPr lang="en-US" sz="900" kern="100">
                          <a:effectLst/>
                        </a:rPr>
                        <a:t>myuser2</a:t>
                      </a:r>
                      <a:endParaRPr lang="zh-CN" sz="900" kern="100">
                        <a:effectLst/>
                        <a:latin typeface="Times New Roman" panose="02020603050405020304" pitchFamily="18" charset="0"/>
                        <a:ea typeface="方正书宋简体"/>
                      </a:endParaRPr>
                    </a:p>
                  </a:txBody>
                  <a:tcPr marL="68580" marR="68580" marT="0" marB="0" anchor="ctr"/>
                </a:tc>
                <a:tc>
                  <a:txBody>
                    <a:bodyPr/>
                    <a:lstStyle/>
                    <a:p>
                      <a:pPr algn="ctr">
                        <a:lnSpc>
                          <a:spcPts val="1600"/>
                        </a:lnSpc>
                        <a:spcBef>
                          <a:spcPts val="120"/>
                        </a:spcBef>
                        <a:spcAft>
                          <a:spcPts val="120"/>
                        </a:spcAft>
                      </a:pPr>
                      <a:r>
                        <a:rPr lang="en-US" sz="900" kern="100">
                          <a:effectLst/>
                        </a:rPr>
                        <a:t>2nd user</a:t>
                      </a:r>
                      <a:endParaRPr lang="zh-CN" sz="900" kern="100">
                        <a:effectLst/>
                        <a:latin typeface="Times New Roman" panose="02020603050405020304" pitchFamily="18" charset="0"/>
                        <a:ea typeface="方正书宋简体"/>
                      </a:endParaRPr>
                    </a:p>
                  </a:txBody>
                  <a:tcPr marL="68580" marR="68580" marT="0" marB="0" anchor="ctr"/>
                </a:tc>
                <a:tc>
                  <a:txBody>
                    <a:bodyPr/>
                    <a:lstStyle/>
                    <a:p>
                      <a:pPr algn="ctr">
                        <a:lnSpc>
                          <a:spcPts val="1600"/>
                        </a:lnSpc>
                        <a:spcBef>
                          <a:spcPts val="120"/>
                        </a:spcBef>
                        <a:spcAft>
                          <a:spcPts val="120"/>
                        </a:spcAft>
                      </a:pPr>
                      <a:r>
                        <a:rPr lang="en-US" sz="900" kern="100">
                          <a:effectLst/>
                        </a:rPr>
                        <a:t>mygroup1</a:t>
                      </a:r>
                      <a:endParaRPr lang="zh-CN" sz="900" kern="100">
                        <a:effectLst/>
                        <a:latin typeface="Times New Roman" panose="02020603050405020304" pitchFamily="18" charset="0"/>
                        <a:ea typeface="方正书宋简体"/>
                      </a:endParaRPr>
                    </a:p>
                  </a:txBody>
                  <a:tcPr marL="68580" marR="68580" marT="0" marB="0" anchor="ctr"/>
                </a:tc>
                <a:tc>
                  <a:txBody>
                    <a:bodyPr/>
                    <a:lstStyle/>
                    <a:p>
                      <a:pPr algn="ctr">
                        <a:lnSpc>
                          <a:spcPts val="1600"/>
                        </a:lnSpc>
                        <a:spcBef>
                          <a:spcPts val="120"/>
                        </a:spcBef>
                        <a:spcAft>
                          <a:spcPts val="120"/>
                        </a:spcAft>
                      </a:pPr>
                      <a:r>
                        <a:rPr lang="zh-CN" sz="900" kern="100">
                          <a:effectLst/>
                        </a:rPr>
                        <a:t>可以</a:t>
                      </a:r>
                      <a:endParaRPr lang="zh-CN" sz="900" kern="100">
                        <a:effectLst/>
                        <a:latin typeface="Times New Roman" panose="02020603050405020304" pitchFamily="18" charset="0"/>
                        <a:ea typeface="方正书宋简体"/>
                      </a:endParaRPr>
                    </a:p>
                  </a:txBody>
                  <a:tcPr marL="68580" marR="68580" marT="0" marB="0" anchor="ctr"/>
                </a:tc>
                <a:tc>
                  <a:txBody>
                    <a:bodyPr/>
                    <a:lstStyle/>
                    <a:p>
                      <a:pPr algn="ctr">
                        <a:lnSpc>
                          <a:spcPts val="1600"/>
                        </a:lnSpc>
                        <a:spcBef>
                          <a:spcPts val="120"/>
                        </a:spcBef>
                        <a:spcAft>
                          <a:spcPts val="120"/>
                        </a:spcAft>
                      </a:pPr>
                      <a:r>
                        <a:rPr lang="en-US" sz="900" kern="100">
                          <a:effectLst/>
                        </a:rPr>
                        <a:t>Password</a:t>
                      </a:r>
                      <a:endParaRPr lang="zh-CN" sz="900" kern="100">
                        <a:effectLst/>
                        <a:latin typeface="Times New Roman" panose="02020603050405020304" pitchFamily="18" charset="0"/>
                        <a:ea typeface="方正书宋简体"/>
                      </a:endParaRPr>
                    </a:p>
                  </a:txBody>
                  <a:tcPr marL="68580" marR="68580" marT="0" marB="0" anchor="ctr"/>
                </a:tc>
              </a:tr>
              <a:tr h="547480">
                <a:tc>
                  <a:txBody>
                    <a:bodyPr/>
                    <a:lstStyle/>
                    <a:p>
                      <a:pPr algn="ctr">
                        <a:lnSpc>
                          <a:spcPts val="1600"/>
                        </a:lnSpc>
                        <a:spcBef>
                          <a:spcPts val="120"/>
                        </a:spcBef>
                        <a:spcAft>
                          <a:spcPts val="120"/>
                        </a:spcAft>
                      </a:pPr>
                      <a:r>
                        <a:rPr lang="en-US" sz="900" kern="100">
                          <a:effectLst/>
                        </a:rPr>
                        <a:t>myuser3</a:t>
                      </a:r>
                      <a:endParaRPr lang="zh-CN" sz="900" kern="100">
                        <a:effectLst/>
                        <a:latin typeface="Times New Roman" panose="02020603050405020304" pitchFamily="18" charset="0"/>
                        <a:ea typeface="方正书宋简体"/>
                      </a:endParaRPr>
                    </a:p>
                  </a:txBody>
                  <a:tcPr marL="68580" marR="68580" marT="0" marB="0" anchor="ctr"/>
                </a:tc>
                <a:tc>
                  <a:txBody>
                    <a:bodyPr/>
                    <a:lstStyle/>
                    <a:p>
                      <a:pPr algn="ctr">
                        <a:lnSpc>
                          <a:spcPts val="1600"/>
                        </a:lnSpc>
                        <a:spcBef>
                          <a:spcPts val="120"/>
                        </a:spcBef>
                        <a:spcAft>
                          <a:spcPts val="120"/>
                        </a:spcAft>
                      </a:pPr>
                      <a:r>
                        <a:rPr lang="en-US" sz="900" kern="100">
                          <a:effectLst/>
                        </a:rPr>
                        <a:t>3rd user</a:t>
                      </a:r>
                      <a:endParaRPr lang="zh-CN" sz="900" kern="100">
                        <a:effectLst/>
                        <a:latin typeface="Times New Roman" panose="02020603050405020304" pitchFamily="18" charset="0"/>
                        <a:ea typeface="方正书宋简体"/>
                      </a:endParaRPr>
                    </a:p>
                  </a:txBody>
                  <a:tcPr marL="68580" marR="68580" marT="0" marB="0" anchor="ctr"/>
                </a:tc>
                <a:tc>
                  <a:txBody>
                    <a:bodyPr/>
                    <a:lstStyle/>
                    <a:p>
                      <a:pPr algn="ctr">
                        <a:lnSpc>
                          <a:spcPts val="1600"/>
                        </a:lnSpc>
                        <a:spcBef>
                          <a:spcPts val="120"/>
                        </a:spcBef>
                        <a:spcAft>
                          <a:spcPts val="120"/>
                        </a:spcAft>
                      </a:pPr>
                      <a:r>
                        <a:rPr lang="zh-CN" sz="900" kern="100" dirty="0">
                          <a:effectLst/>
                        </a:rPr>
                        <a:t>无额外支持</a:t>
                      </a:r>
                      <a:endParaRPr lang="zh-CN" sz="900" kern="100" dirty="0">
                        <a:effectLst/>
                        <a:latin typeface="Times New Roman" panose="02020603050405020304" pitchFamily="18" charset="0"/>
                        <a:ea typeface="方正书宋简体"/>
                      </a:endParaRPr>
                    </a:p>
                  </a:txBody>
                  <a:tcPr marL="68580" marR="68580" marT="0" marB="0" anchor="ctr"/>
                </a:tc>
                <a:tc>
                  <a:txBody>
                    <a:bodyPr/>
                    <a:lstStyle/>
                    <a:p>
                      <a:pPr algn="ctr">
                        <a:lnSpc>
                          <a:spcPts val="1600"/>
                        </a:lnSpc>
                        <a:spcBef>
                          <a:spcPts val="120"/>
                        </a:spcBef>
                        <a:spcAft>
                          <a:spcPts val="120"/>
                        </a:spcAft>
                      </a:pPr>
                      <a:r>
                        <a:rPr lang="zh-CN" sz="900" kern="100">
                          <a:effectLst/>
                        </a:rPr>
                        <a:t>不可以</a:t>
                      </a:r>
                      <a:endParaRPr lang="zh-CN" sz="900" kern="100">
                        <a:effectLst/>
                        <a:latin typeface="Times New Roman" panose="02020603050405020304" pitchFamily="18" charset="0"/>
                        <a:ea typeface="方正书宋简体"/>
                      </a:endParaRPr>
                    </a:p>
                  </a:txBody>
                  <a:tcPr marL="68580" marR="68580" marT="0" marB="0" anchor="ctr"/>
                </a:tc>
                <a:tc>
                  <a:txBody>
                    <a:bodyPr/>
                    <a:lstStyle/>
                    <a:p>
                      <a:pPr algn="ctr">
                        <a:lnSpc>
                          <a:spcPts val="1600"/>
                        </a:lnSpc>
                        <a:spcBef>
                          <a:spcPts val="120"/>
                        </a:spcBef>
                        <a:spcAft>
                          <a:spcPts val="120"/>
                        </a:spcAft>
                      </a:pPr>
                      <a:r>
                        <a:rPr lang="en-US" sz="900" kern="100" dirty="0">
                          <a:effectLst/>
                        </a:rPr>
                        <a:t>password</a:t>
                      </a:r>
                      <a:endParaRPr lang="zh-CN" sz="900" kern="100" dirty="0">
                        <a:effectLst/>
                        <a:latin typeface="Times New Roman" panose="02020603050405020304" pitchFamily="18" charset="0"/>
                        <a:ea typeface="方正书宋简体"/>
                      </a:endParaRPr>
                    </a:p>
                  </a:txBody>
                  <a:tcPr marL="68580" marR="68580" marT="0" marB="0" anchor="ctr"/>
                </a:tc>
              </a:tr>
            </a:tbl>
          </a:graphicData>
        </a:graphic>
      </p:graphicFrame>
    </p:spTree>
  </p:cSld>
  <p:clrMapOvr>
    <a:masterClrMapping/>
  </p:clrMapOvr>
  <p:transition spd="slow">
    <p:push/>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en-US" altLang="zh-CN" dirty="0"/>
              <a:t>3.4  </a:t>
            </a:r>
            <a:r>
              <a:rPr lang="zh-CN" altLang="en-US" dirty="0"/>
              <a:t>企业实战与应用</a:t>
            </a:r>
            <a:r>
              <a:rPr lang="en-US" altLang="zh-CN" dirty="0"/>
              <a:t>——</a:t>
            </a:r>
            <a:r>
              <a:rPr lang="zh-CN" altLang="en-US" dirty="0"/>
              <a:t>账号管理实例</a:t>
            </a:r>
            <a:endParaRPr lang="zh-CN" altLang="en-US" b="0"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2" name="文本框 1"/>
          <p:cNvSpPr txBox="1"/>
          <p:nvPr/>
        </p:nvSpPr>
        <p:spPr>
          <a:xfrm>
            <a:off x="984792" y="1471587"/>
            <a:ext cx="10067221" cy="4378506"/>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．解决方案</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 </a:t>
            </a:r>
            <a:r>
              <a:rPr lang="zh-CN" altLang="en-US" sz="1400" dirty="0">
                <a:solidFill>
                  <a:srgbClr val="4C6062"/>
                </a:solidFill>
                <a:latin typeface="微软雅黑" panose="020B0503020204020204" pitchFamily="34" charset="-122"/>
                <a:ea typeface="微软雅黑" panose="020B0503020204020204" pitchFamily="34" charset="-122"/>
              </a:rPr>
              <a:t>先处理账号相关属性的数据：</a:t>
            </a:r>
            <a:endParaRPr lang="zh-CN" altLang="en-US"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a:t>
            </a:r>
            <a:r>
              <a:rPr lang="en-US" altLang="zh-CN" sz="1400" dirty="0" err="1">
                <a:solidFill>
                  <a:srgbClr val="4C6062"/>
                </a:solidFill>
                <a:latin typeface="微软雅黑" panose="020B0503020204020204" pitchFamily="34" charset="-122"/>
                <a:ea typeface="微软雅黑" panose="020B0503020204020204" pitchFamily="34" charset="-122"/>
              </a:rPr>
              <a:t>groupadd</a:t>
            </a:r>
            <a:r>
              <a:rPr lang="en-US" altLang="zh-CN" sz="1400" dirty="0">
                <a:solidFill>
                  <a:srgbClr val="4C6062"/>
                </a:solidFill>
                <a:latin typeface="微软雅黑" panose="020B0503020204020204" pitchFamily="34" charset="-122"/>
                <a:ea typeface="微软雅黑" panose="020B0503020204020204" pitchFamily="34" charset="-122"/>
              </a:rPr>
              <a:t> mygroup1</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a:t>
            </a:r>
            <a:r>
              <a:rPr lang="en-US" altLang="zh-CN" sz="1400" dirty="0" err="1">
                <a:solidFill>
                  <a:srgbClr val="4C6062"/>
                </a:solidFill>
                <a:latin typeface="微软雅黑" panose="020B0503020204020204" pitchFamily="34" charset="-122"/>
                <a:ea typeface="微软雅黑" panose="020B0503020204020204" pitchFamily="34" charset="-122"/>
              </a:rPr>
              <a:t>useradd</a:t>
            </a:r>
            <a:r>
              <a:rPr lang="en-US" altLang="zh-CN" sz="1400" dirty="0">
                <a:solidFill>
                  <a:srgbClr val="4C6062"/>
                </a:solidFill>
                <a:latin typeface="微软雅黑" panose="020B0503020204020204" pitchFamily="34" charset="-122"/>
                <a:ea typeface="微软雅黑" panose="020B0503020204020204" pitchFamily="34" charset="-122"/>
              </a:rPr>
              <a:t> -G mygroup1 -c "1st user" myuser1</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a:t>
            </a:r>
            <a:r>
              <a:rPr lang="en-US" altLang="zh-CN" sz="1400" dirty="0" err="1">
                <a:solidFill>
                  <a:srgbClr val="4C6062"/>
                </a:solidFill>
                <a:latin typeface="微软雅黑" panose="020B0503020204020204" pitchFamily="34" charset="-122"/>
                <a:ea typeface="微软雅黑" panose="020B0503020204020204" pitchFamily="34" charset="-122"/>
              </a:rPr>
              <a:t>useradd</a:t>
            </a:r>
            <a:r>
              <a:rPr lang="en-US" altLang="zh-CN" sz="1400" dirty="0">
                <a:solidFill>
                  <a:srgbClr val="4C6062"/>
                </a:solidFill>
                <a:latin typeface="微软雅黑" panose="020B0503020204020204" pitchFamily="34" charset="-122"/>
                <a:ea typeface="微软雅黑" panose="020B0503020204020204" pitchFamily="34" charset="-122"/>
              </a:rPr>
              <a:t> -G mygroup1 -c "2nd user" myuser2</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a:t>
            </a:r>
            <a:r>
              <a:rPr lang="en-US" altLang="zh-CN" sz="1400" dirty="0" err="1">
                <a:solidFill>
                  <a:srgbClr val="4C6062"/>
                </a:solidFill>
                <a:latin typeface="微软雅黑" panose="020B0503020204020204" pitchFamily="34" charset="-122"/>
                <a:ea typeface="微软雅黑" panose="020B0503020204020204" pitchFamily="34" charset="-122"/>
              </a:rPr>
              <a:t>useradd</a:t>
            </a:r>
            <a:r>
              <a:rPr lang="en-US" altLang="zh-CN" sz="1400" dirty="0">
                <a:solidFill>
                  <a:srgbClr val="4C6062"/>
                </a:solidFill>
                <a:latin typeface="微软雅黑" panose="020B0503020204020204" pitchFamily="34" charset="-122"/>
                <a:ea typeface="微软雅黑" panose="020B0503020204020204" pitchFamily="34" charset="-122"/>
              </a:rPr>
              <a:t> -c "3rd user" -s /</a:t>
            </a:r>
            <a:r>
              <a:rPr lang="en-US" altLang="zh-CN" sz="1400" dirty="0" err="1">
                <a:solidFill>
                  <a:srgbClr val="4C6062"/>
                </a:solidFill>
                <a:latin typeface="微软雅黑" panose="020B0503020204020204" pitchFamily="34" charset="-122"/>
                <a:ea typeface="微软雅黑" panose="020B0503020204020204" pitchFamily="34" charset="-122"/>
              </a:rPr>
              <a:t>sbin</a:t>
            </a:r>
            <a:r>
              <a:rPr lang="en-US" altLang="zh-CN" sz="1400" dirty="0">
                <a:solidFill>
                  <a:srgbClr val="4C6062"/>
                </a:solidFill>
                <a:latin typeface="微软雅黑" panose="020B0503020204020204" pitchFamily="34" charset="-122"/>
                <a:ea typeface="微软雅黑" panose="020B0503020204020204" pitchFamily="34" charset="-122"/>
              </a:rPr>
              <a:t>/</a:t>
            </a:r>
            <a:r>
              <a:rPr lang="en-US" altLang="zh-CN" sz="1400" dirty="0" err="1">
                <a:solidFill>
                  <a:srgbClr val="4C6062"/>
                </a:solidFill>
                <a:latin typeface="微软雅黑" panose="020B0503020204020204" pitchFamily="34" charset="-122"/>
                <a:ea typeface="微软雅黑" panose="020B0503020204020204" pitchFamily="34" charset="-122"/>
              </a:rPr>
              <a:t>nologin</a:t>
            </a:r>
            <a:r>
              <a:rPr lang="en-US" altLang="zh-CN" sz="1400" dirty="0">
                <a:solidFill>
                  <a:srgbClr val="4C6062"/>
                </a:solidFill>
                <a:latin typeface="微软雅黑" panose="020B0503020204020204" pitchFamily="34" charset="-122"/>
                <a:ea typeface="微软雅黑" panose="020B0503020204020204" pitchFamily="34" charset="-122"/>
              </a:rPr>
              <a:t> myuser3</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 </a:t>
            </a:r>
            <a:r>
              <a:rPr lang="zh-CN" altLang="en-US" sz="1400" dirty="0">
                <a:solidFill>
                  <a:srgbClr val="4C6062"/>
                </a:solidFill>
                <a:latin typeface="微软雅黑" panose="020B0503020204020204" pitchFamily="34" charset="-122"/>
                <a:ea typeface="微软雅黑" panose="020B0503020204020204" pitchFamily="34" charset="-122"/>
              </a:rPr>
              <a:t>再处理账号的口令相关属性的数据：</a:t>
            </a:r>
            <a:endParaRPr lang="zh-CN" altLang="en-US"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echo "password" | passwd --stdin myuser1</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echo "password" | passwd --stdin myuser2</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echo "password" | passwd --stdin myuser3</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en-US" altLang="zh-CN" sz="1400" dirty="0">
              <a:solidFill>
                <a:srgbClr val="4C6062"/>
              </a:solidFill>
              <a:latin typeface="微软雅黑" panose="020B0503020204020204" pitchFamily="34" charset="-122"/>
              <a:ea typeface="微软雅黑" panose="020B0503020204020204" pitchFamily="34" charset="-122"/>
            </a:endParaRPr>
          </a:p>
        </p:txBody>
      </p:sp>
      <p:sp>
        <p:nvSpPr>
          <p:cNvPr id="7" name="矩形 6"/>
          <p:cNvSpPr/>
          <p:nvPr/>
        </p:nvSpPr>
        <p:spPr>
          <a:xfrm>
            <a:off x="830693" y="2439194"/>
            <a:ext cx="10221319" cy="3276600"/>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5108639" y="4234151"/>
            <a:ext cx="4040125" cy="369353"/>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17" name="TextBox 1"/>
          <p:cNvSpPr txBox="1"/>
          <p:nvPr/>
        </p:nvSpPr>
        <p:spPr>
          <a:xfrm>
            <a:off x="5133472" y="2777709"/>
            <a:ext cx="1705595"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lang="zh-CN" altLang="en-US" sz="1900" dirty="0">
                <a:solidFill>
                  <a:srgbClr val="656D8D"/>
                </a:solidFill>
                <a:latin typeface="Microsoft YaHei UI" panose="020B0503020204020204" pitchFamily="18" charset="-122"/>
                <a:ea typeface="微软雅黑" panose="020B0503020204020204" pitchFamily="34" charset="-122"/>
              </a:rPr>
              <a:t>项目设计与准备</a:t>
            </a:r>
            <a:endParaRPr lang="zh-CN" altLang="en-US" sz="1900" dirty="0">
              <a:solidFill>
                <a:srgbClr val="656D8D"/>
              </a:solidFill>
              <a:latin typeface="Microsoft YaHei UI" panose="020B0503020204020204" pitchFamily="18" charset="-122"/>
              <a:ea typeface="微软雅黑" panose="020B0503020204020204" pitchFamily="34" charset="-122"/>
            </a:endParaRPr>
          </a:p>
        </p:txBody>
      </p:sp>
      <p:sp>
        <p:nvSpPr>
          <p:cNvPr id="18" name="TextBox 1"/>
          <p:cNvSpPr txBox="1"/>
          <p:nvPr/>
        </p:nvSpPr>
        <p:spPr>
          <a:xfrm>
            <a:off x="5133472" y="2069841"/>
            <a:ext cx="1461939"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lang="zh-CN" altLang="en-US" sz="1900" dirty="0">
                <a:solidFill>
                  <a:srgbClr val="656D8D"/>
                </a:solidFill>
                <a:latin typeface="Microsoft YaHei UI" panose="020B0503020204020204" pitchFamily="18" charset="-122"/>
                <a:ea typeface="微软雅黑" panose="020B0503020204020204" pitchFamily="34" charset="-122"/>
              </a:rPr>
              <a:t>项目知识准备</a:t>
            </a:r>
            <a:endParaRPr lang="zh-CN" altLang="en-US" sz="1900" dirty="0">
              <a:solidFill>
                <a:srgbClr val="656D8D"/>
              </a:solidFill>
              <a:latin typeface="Microsoft YaHei UI" panose="020B0503020204020204" pitchFamily="18" charset="-122"/>
              <a:ea typeface="微软雅黑" panose="020B0503020204020204" pitchFamily="34" charset="-122"/>
            </a:endParaRPr>
          </a:p>
        </p:txBody>
      </p:sp>
      <p:sp>
        <p:nvSpPr>
          <p:cNvPr id="48" name="TextBox 1"/>
          <p:cNvSpPr txBox="1"/>
          <p:nvPr/>
        </p:nvSpPr>
        <p:spPr>
          <a:xfrm>
            <a:off x="5176004" y="3531486"/>
            <a:ext cx="974626"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lang="zh-CN" altLang="en-US" sz="1900" dirty="0">
                <a:solidFill>
                  <a:srgbClr val="656D8D"/>
                </a:solidFill>
                <a:latin typeface="Microsoft YaHei UI" panose="020B0503020204020204" pitchFamily="18" charset="-122"/>
                <a:ea typeface="微软雅黑" panose="020B0503020204020204" pitchFamily="34" charset="-122"/>
              </a:rPr>
              <a:t>项目实施</a:t>
            </a:r>
            <a:endParaRPr lang="zh-CN" altLang="en-US" sz="1900" dirty="0">
              <a:solidFill>
                <a:srgbClr val="656D8D"/>
              </a:solidFill>
              <a:latin typeface="Microsoft YaHei UI" panose="020B0503020204020204" pitchFamily="18" charset="-122"/>
              <a:ea typeface="微软雅黑" panose="020B0503020204020204" pitchFamily="34" charset="-122"/>
            </a:endParaRPr>
          </a:p>
        </p:txBody>
      </p:sp>
      <p:sp>
        <p:nvSpPr>
          <p:cNvPr id="50" name="TextBox 1"/>
          <p:cNvSpPr txBox="1"/>
          <p:nvPr/>
        </p:nvSpPr>
        <p:spPr>
          <a:xfrm>
            <a:off x="5123624" y="4281352"/>
            <a:ext cx="2680221" cy="658791"/>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kumimoji="0" lang="zh-CN" altLang="en-US"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项目实录：管理用户和组</a:t>
            </a:r>
            <a:endParaRPr kumimoji="0" lang="zh-CN" altLang="en-US"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a:p>
            <a:pPr marL="0" marR="0" lvl="0" indent="0" algn="l" defTabSz="1219200" rtl="0" eaLnBrk="1" fontAlgn="auto" latinLnBrk="0" hangingPunct="1">
              <a:lnSpc>
                <a:spcPts val="2400"/>
              </a:lnSpc>
              <a:spcBef>
                <a:spcPts val="0"/>
              </a:spcBef>
              <a:spcAft>
                <a:spcPts val="0"/>
              </a:spcAft>
              <a:buClrTx/>
              <a:buSzTx/>
              <a:buFontTx/>
              <a:buNone/>
              <a:defRPr/>
            </a:pPr>
            <a:endParaRPr kumimoji="0" lang="zh-CN" altLang="en-US"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51" name="Freeform 3"/>
          <p:cNvSpPr/>
          <p:nvPr/>
        </p:nvSpPr>
        <p:spPr>
          <a:xfrm>
            <a:off x="4700092" y="1642913"/>
            <a:ext cx="79628" cy="3615681"/>
          </a:xfrm>
          <a:custGeom>
            <a:avLst/>
            <a:gdLst>
              <a:gd name="connsiteX0" fmla="*/ 6350 w 21844"/>
              <a:gd name="connsiteY0" fmla="*/ 6350 h 879855"/>
              <a:gd name="connsiteX1" fmla="*/ 6350 w 21844"/>
              <a:gd name="connsiteY1" fmla="*/ 873506 h 879855"/>
            </a:gdLst>
            <a:ahLst/>
            <a:cxnLst>
              <a:cxn ang="0">
                <a:pos x="connsiteX0" y="connsiteY0"/>
              </a:cxn>
              <a:cxn ang="1">
                <a:pos x="connsiteX1" y="connsiteY1"/>
              </a:cxn>
            </a:cxnLst>
            <a:rect l="l" t="t" r="r" b="b"/>
            <a:pathLst>
              <a:path w="21844" h="879855">
                <a:moveTo>
                  <a:pt x="6350" y="6350"/>
                </a:moveTo>
                <a:lnTo>
                  <a:pt x="6350" y="873506"/>
                </a:lnTo>
              </a:path>
            </a:pathLst>
          </a:custGeom>
          <a:ln w="12700">
            <a:solidFill>
              <a:srgbClr val="A4B3D8"/>
            </a:solidFill>
            <a:prstDash val="solid"/>
          </a:ln>
        </p:spPr>
        <p:style>
          <a:lnRef idx="1">
            <a:schemeClr val="accent1"/>
          </a:lnRef>
          <a:fillRef idx="0">
            <a:schemeClr val="accent1"/>
          </a:fillRef>
          <a:effectRef idx="0">
            <a:schemeClr val="accent1"/>
          </a:effectRef>
          <a:fontRef idx="minor">
            <a:schemeClr val="tx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52" name="Freeform 3"/>
          <p:cNvSpPr/>
          <p:nvPr/>
        </p:nvSpPr>
        <p:spPr>
          <a:xfrm>
            <a:off x="4637406" y="215848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 name="Freeform 3"/>
          <p:cNvSpPr/>
          <p:nvPr/>
        </p:nvSpPr>
        <p:spPr>
          <a:xfrm>
            <a:off x="4637406" y="2902368"/>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3" name="Freeform 3"/>
          <p:cNvSpPr/>
          <p:nvPr/>
        </p:nvSpPr>
        <p:spPr>
          <a:xfrm>
            <a:off x="4637406" y="36357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4" name="Freeform 3"/>
          <p:cNvSpPr/>
          <p:nvPr/>
        </p:nvSpPr>
        <p:spPr>
          <a:xfrm>
            <a:off x="4637406" y="43596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Tree>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dirty="0"/>
          </a:p>
        </p:txBody>
      </p:sp>
      <p:sp>
        <p:nvSpPr>
          <p:cNvPr id="3" name="内容占位符 2"/>
          <p:cNvSpPr>
            <a:spLocks noGrp="1"/>
          </p:cNvSpPr>
          <p:nvPr>
            <p:ph idx="1"/>
          </p:nvPr>
        </p:nvSpPr>
        <p:spPr/>
        <p:txBody>
          <a:bodyPr/>
          <a:lstStyle/>
          <a:p>
            <a:endParaRPr lang="zh-CN" altLang="en-US"/>
          </a:p>
        </p:txBody>
      </p:sp>
      <p:sp>
        <p:nvSpPr>
          <p:cNvPr id="4" name="Freeform 3"/>
          <p:cNvSpPr/>
          <p:nvPr/>
        </p:nvSpPr>
        <p:spPr>
          <a:xfrm>
            <a:off x="-73026" y="0"/>
            <a:ext cx="12344401"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 name="Freeform 3"/>
          <p:cNvSpPr/>
          <p:nvPr/>
        </p:nvSpPr>
        <p:spPr>
          <a:xfrm>
            <a:off x="4956175" y="967739"/>
            <a:ext cx="6629399" cy="2352518"/>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 name="TextBox 1"/>
          <p:cNvSpPr txBox="1"/>
          <p:nvPr/>
        </p:nvSpPr>
        <p:spPr>
          <a:xfrm>
            <a:off x="2172326" y="711365"/>
            <a:ext cx="1359346" cy="886482"/>
          </a:xfrm>
          <a:prstGeom prst="rect">
            <a:avLst/>
          </a:prstGeom>
          <a:noFill/>
        </p:spPr>
        <p:txBody>
          <a:bodyPr wrap="none" lIns="0" tIns="0" rIns="0" bIns="60981" rtlCol="0">
            <a:spAutoFit/>
          </a:bodyPr>
          <a:lstStyle/>
          <a:p>
            <a:pPr marL="0" marR="0" lvl="0" indent="0" algn="l" defTabSz="1219200" rtl="0" eaLnBrk="1" fontAlgn="auto" latinLnBrk="0" hangingPunct="1">
              <a:lnSpc>
                <a:spcPts val="6935"/>
              </a:lnSpc>
              <a:spcBef>
                <a:spcPts val="0"/>
              </a:spcBef>
              <a:spcAft>
                <a:spcPts val="0"/>
              </a:spcAft>
              <a:buClrTx/>
              <a:buSzTx/>
              <a:buFontTx/>
              <a:buNone/>
              <a:defRPr/>
            </a:pPr>
            <a:r>
              <a:rPr kumimoji="0" lang="zh-CN" altLang="en-US" sz="53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思政</a:t>
            </a:r>
            <a:endParaRPr kumimoji="0" lang="en-US" altLang="zh-CN" sz="53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9" name="TextBox 1"/>
          <p:cNvSpPr txBox="1"/>
          <p:nvPr/>
        </p:nvSpPr>
        <p:spPr>
          <a:xfrm>
            <a:off x="2233987" y="1642914"/>
            <a:ext cx="1261564" cy="272596"/>
          </a:xfrm>
          <a:prstGeom prst="rect">
            <a:avLst/>
          </a:prstGeom>
          <a:noFill/>
        </p:spPr>
        <p:txBody>
          <a:bodyPr wrap="none" lIns="0" tIns="0" rIns="0" bIns="60981" rtlCol="0">
            <a:spAutoFit/>
          </a:bodyPr>
          <a:lstStyle/>
          <a:p>
            <a:pPr marL="0" marR="0" lvl="0" indent="0" algn="l" defTabSz="1219200" rtl="0" eaLnBrk="1" fontAlgn="auto" latinLnBrk="0" hangingPunct="1">
              <a:lnSpc>
                <a:spcPts val="1600"/>
              </a:lnSpc>
              <a:spcBef>
                <a:spcPts val="0"/>
              </a:spcBef>
              <a:spcAft>
                <a:spcPts val="0"/>
              </a:spcAft>
              <a:buClrTx/>
              <a:buSzTx/>
              <a:buFontTx/>
              <a:buNone/>
              <a:defRPr/>
            </a:pPr>
            <a:r>
              <a:rPr kumimoji="0" lang="en-US" altLang="zh-CN" sz="1900" b="0" i="0" u="none" strike="noStrike" kern="1200" cap="none" spc="0" normalizeH="0" baseline="0" noProof="0" dirty="0">
                <a:ln>
                  <a:noFill/>
                </a:ln>
                <a:solidFill>
                  <a:srgbClr val="4197DF"/>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IDEOLOGY</a:t>
            </a:r>
            <a:endParaRPr kumimoji="0" lang="en-US" altLang="zh-CN" sz="1900" b="0" i="0" u="none" strike="noStrike" kern="1200" cap="none" spc="0" normalizeH="0" baseline="0" noProof="0" dirty="0">
              <a:ln>
                <a:noFill/>
              </a:ln>
              <a:solidFill>
                <a:srgbClr val="4197DF"/>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1"/>
          <p:cNvSpPr txBox="1"/>
          <p:nvPr/>
        </p:nvSpPr>
        <p:spPr>
          <a:xfrm>
            <a:off x="3567791" y="762794"/>
            <a:ext cx="718145" cy="810436"/>
          </a:xfrm>
          <a:prstGeom prst="rect">
            <a:avLst/>
          </a:prstGeom>
          <a:noFill/>
        </p:spPr>
        <p:txBody>
          <a:bodyPr wrap="none" lIns="0" tIns="0" rIns="0" bIns="60981" rtlCol="0">
            <a:spAutoFit/>
          </a:bodyPr>
          <a:lstStyle/>
          <a:p>
            <a:pPr marL="0" marR="0" lvl="0" indent="0" algn="l" defTabSz="1219200" rtl="0" eaLnBrk="1" fontAlgn="auto" latinLnBrk="0" hangingPunct="1">
              <a:lnSpc>
                <a:spcPts val="6935"/>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目标</a:t>
            </a:r>
            <a:endParaRPr kumimoji="0" lang="en-US" altLang="zh-CN" sz="28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11" name="矩形 10"/>
          <p:cNvSpPr/>
          <p:nvPr/>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301" name="Rectangle 3"/>
          <p:cNvSpPr txBox="1">
            <a:spLocks noRot="1" noChangeArrowheads="1"/>
          </p:cNvSpPr>
          <p:nvPr/>
        </p:nvSpPr>
        <p:spPr>
          <a:xfrm>
            <a:off x="-85726" y="1642914"/>
            <a:ext cx="5797549" cy="4270375"/>
          </a:xfrm>
          <a:prstGeom prst="rect">
            <a:avLst/>
          </a:prstGeom>
        </p:spPr>
        <p:txBody>
          <a:bodyPr vert="horz" lIns="121917" tIns="60958" rIns="121917" bIns="60958" rtlCol="0">
            <a:normAutofit/>
          </a:bodyPr>
          <a:lst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457200" marR="0" lvl="0" indent="-457200" algn="l" defTabSz="1219200" rtl="0" eaLnBrk="1" fontAlgn="auto" latinLnBrk="0" hangingPunct="1">
              <a:lnSpc>
                <a:spcPct val="100000"/>
              </a:lnSpc>
              <a:spcBef>
                <a:spcPct val="20000"/>
              </a:spcBef>
              <a:spcAft>
                <a:spcPts val="0"/>
              </a:spcAft>
              <a:buClrTx/>
              <a:buSzPct val="80000"/>
              <a:buFont typeface="Wingdings" panose="05000000000000000000" pitchFamily="2" charset="2"/>
              <a:buChar char="l"/>
              <a:defRPr/>
            </a:pPr>
            <a:endParaRPr kumimoji="0" lang="zh-CN" altLang="en-US" sz="2000" b="0" i="0" u="none" strike="noStrike" kern="1200" cap="none" spc="0" normalizeH="0" baseline="0" noProof="0" dirty="0">
              <a:ln>
                <a:noFill/>
              </a:ln>
              <a:solidFill>
                <a:prstClr val="black"/>
              </a:solidFill>
              <a:effectLst/>
              <a:uLnTx/>
              <a:uFillTx/>
              <a:latin typeface="Arial" panose="020B0604020202020204"/>
              <a:ea typeface="微软雅黑" panose="020B0503020204020204" pitchFamily="34" charset="-122"/>
              <a:cs typeface="+mn-cs"/>
            </a:endParaRPr>
          </a:p>
        </p:txBody>
      </p:sp>
      <p:cxnSp>
        <p:nvCxnSpPr>
          <p:cNvPr id="320" name="直接连接符 319"/>
          <p:cNvCxnSpPr/>
          <p:nvPr/>
        </p:nvCxnSpPr>
        <p:spPr>
          <a:xfrm>
            <a:off x="-73026" y="212650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1" name="直接连接符 320"/>
          <p:cNvCxnSpPr/>
          <p:nvPr/>
        </p:nvCxnSpPr>
        <p:spPr>
          <a:xfrm>
            <a:off x="-73026" y="229795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2" name="直接连接符 321"/>
          <p:cNvCxnSpPr/>
          <p:nvPr/>
        </p:nvCxnSpPr>
        <p:spPr>
          <a:xfrm>
            <a:off x="-73026" y="245511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3" name="直接连接符 322"/>
          <p:cNvCxnSpPr/>
          <p:nvPr/>
        </p:nvCxnSpPr>
        <p:spPr>
          <a:xfrm>
            <a:off x="-73026" y="262656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4" name="直接连接符 323"/>
          <p:cNvCxnSpPr/>
          <p:nvPr/>
        </p:nvCxnSpPr>
        <p:spPr>
          <a:xfrm>
            <a:off x="-73026" y="282019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5" name="直接连接符 324"/>
          <p:cNvCxnSpPr/>
          <p:nvPr/>
        </p:nvCxnSpPr>
        <p:spPr>
          <a:xfrm>
            <a:off x="-73026" y="299164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6" name="直接连接符 325"/>
          <p:cNvCxnSpPr/>
          <p:nvPr/>
        </p:nvCxnSpPr>
        <p:spPr>
          <a:xfrm>
            <a:off x="-73026" y="314880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7" name="直接连接符 326"/>
          <p:cNvCxnSpPr/>
          <p:nvPr/>
        </p:nvCxnSpPr>
        <p:spPr>
          <a:xfrm>
            <a:off x="-73026" y="332025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5379881" y="1383207"/>
            <a:ext cx="5977094" cy="1477328"/>
          </a:xfrm>
          <a:prstGeom prst="rect">
            <a:avLst/>
          </a:prstGeom>
          <a:noFill/>
        </p:spPr>
        <p:txBody>
          <a:bodyPr wrap="square">
            <a:spAutoFit/>
          </a:bodyPr>
          <a:lstStyle/>
          <a:p>
            <a:pPr algn="l"/>
            <a:r>
              <a:rPr lang="zh-CN" altLang="en-US" sz="1800" b="0" i="0" u="none" strike="noStrike" baseline="0" dirty="0">
                <a:latin typeface="仿宋" panose="02010609060101010101" pitchFamily="49" charset="-122"/>
                <a:ea typeface="仿宋" panose="02010609060101010101" pitchFamily="49" charset="-122"/>
              </a:rPr>
              <a:t>    “大学之道，在明明德，在亲民，在止于至善。”“‘高山仰止，景行行止。’虽不能至，然心向往之”。了解计算机的主奠基人</a:t>
            </a:r>
            <a:r>
              <a:rPr lang="en-US" altLang="zh-CN" sz="1800" b="0" i="0" u="none" strike="noStrike" baseline="0" dirty="0">
                <a:latin typeface="仿宋" panose="02010609060101010101" pitchFamily="49" charset="-122"/>
                <a:ea typeface="仿宋" panose="02010609060101010101" pitchFamily="49" charset="-122"/>
              </a:rPr>
              <a:t>——</a:t>
            </a:r>
            <a:r>
              <a:rPr lang="zh-CN" altLang="en-US" sz="1800" b="0" i="0" u="none" strike="noStrike" baseline="0" dirty="0">
                <a:latin typeface="仿宋" panose="02010609060101010101" pitchFamily="49" charset="-122"/>
                <a:ea typeface="仿宋" panose="02010609060101010101" pitchFamily="49" charset="-122"/>
              </a:rPr>
              <a:t>华罗庚教授，知悉读大学的真正含义，以德化人，激发学生的科学精神和爱国情怀。</a:t>
            </a:r>
            <a:endParaRPr kumimoji="0" lang="zh-CN" altLang="en-US" sz="24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60249" y="1448594"/>
            <a:ext cx="10496725" cy="499624"/>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视频学习</a:t>
            </a: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4" name="标题 3"/>
          <p:cNvSpPr>
            <a:spLocks noGrp="1"/>
          </p:cNvSpPr>
          <p:nvPr>
            <p:ph type="title"/>
          </p:nvPr>
        </p:nvSpPr>
        <p:spPr/>
        <p:txBody>
          <a:bodyPr/>
          <a:lstStyle/>
          <a:p>
            <a:r>
              <a:rPr lang="zh-CN" altLang="en-US" dirty="0"/>
              <a:t>四、</a:t>
            </a:r>
            <a:r>
              <a:rPr lang="zh-CN" altLang="en-US" dirty="0">
                <a:latin typeface="Microsoft YaHei UI" panose="020B0503020204020204" pitchFamily="18" charset="-122"/>
                <a:cs typeface="Microsoft YaHei UI" panose="020B0503020204020204" pitchFamily="18" charset="-122"/>
                <a:sym typeface="+mn-ea"/>
              </a:rPr>
              <a:t>项目实录</a:t>
            </a:r>
            <a:endParaRPr lang="zh-CN" altLang="en-US" dirty="0"/>
          </a:p>
        </p:txBody>
      </p:sp>
      <p:sp>
        <p:nvSpPr>
          <p:cNvPr id="6" name="内容占位符 5"/>
          <p:cNvSpPr>
            <a:spLocks noGrp="1"/>
          </p:cNvSpPr>
          <p:nvPr>
            <p:ph idx="13"/>
          </p:nvPr>
        </p:nvSpPr>
        <p:spPr/>
        <p:txBody>
          <a:bodyPr>
            <a:normAutofit/>
          </a:bodyPr>
          <a:lstStyle/>
          <a:p>
            <a:r>
              <a:rPr lang="zh-CN" altLang="en-US" dirty="0"/>
              <a:t>管理用户和组</a:t>
            </a:r>
            <a:endParaRPr lang="zh-CN" altLang="en-US" b="0"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60249" y="1448594"/>
            <a:ext cx="10496725" cy="2115451"/>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．项目实训目的</a:t>
            </a:r>
            <a:endParaRPr lang="zh-CN" altLang="en-US" sz="2000" dirty="0">
              <a:solidFill>
                <a:srgbClr val="4C6062"/>
              </a:solidFill>
              <a:latin typeface="微软雅黑" panose="020B0503020204020204" pitchFamily="34" charset="-122"/>
              <a:ea typeface="微软雅黑" panose="020B0503020204020204" pitchFamily="34" charset="-122"/>
            </a:endParaRPr>
          </a:p>
          <a:p>
            <a:pPr marL="342900" indent="342900">
              <a:lnSpc>
                <a:spcPct val="150000"/>
              </a:lnSpc>
              <a:spcBef>
                <a:spcPts val="360"/>
              </a:spcBef>
              <a:spcAft>
                <a:spcPts val="240"/>
              </a:spcAft>
              <a:buFont typeface="Wingdings" panose="05000000000000000000" pitchFamily="2" charset="2"/>
              <a:buChar char="l"/>
            </a:pPr>
            <a:r>
              <a:rPr lang="zh-CN" altLang="en-US" sz="2000" dirty="0">
                <a:solidFill>
                  <a:srgbClr val="4C6062"/>
                </a:solidFill>
                <a:latin typeface="微软雅黑" panose="020B0503020204020204" pitchFamily="34" charset="-122"/>
                <a:ea typeface="微软雅黑" panose="020B0503020204020204" pitchFamily="34" charset="-122"/>
              </a:rPr>
              <a:t>熟悉统信</a:t>
            </a:r>
            <a:r>
              <a:rPr lang="en-US" altLang="zh-CN" sz="2000" dirty="0">
                <a:solidFill>
                  <a:srgbClr val="4C6062"/>
                </a:solidFill>
                <a:latin typeface="微软雅黑" panose="020B0503020204020204" pitchFamily="34" charset="-122"/>
                <a:ea typeface="微软雅黑" panose="020B0503020204020204" pitchFamily="34" charset="-122"/>
              </a:rPr>
              <a:t>UOS V20</a:t>
            </a:r>
            <a:r>
              <a:rPr lang="zh-CN" altLang="en-US" sz="2000" dirty="0">
                <a:solidFill>
                  <a:srgbClr val="4C6062"/>
                </a:solidFill>
                <a:latin typeface="微软雅黑" panose="020B0503020204020204" pitchFamily="34" charset="-122"/>
                <a:ea typeface="微软雅黑" panose="020B0503020204020204" pitchFamily="34" charset="-122"/>
              </a:rPr>
              <a:t>用户的访问权限。</a:t>
            </a:r>
            <a:endParaRPr lang="zh-CN" altLang="en-US" sz="2000" dirty="0">
              <a:solidFill>
                <a:srgbClr val="4C6062"/>
              </a:solidFill>
              <a:latin typeface="微软雅黑" panose="020B0503020204020204" pitchFamily="34" charset="-122"/>
              <a:ea typeface="微软雅黑" panose="020B0503020204020204" pitchFamily="34" charset="-122"/>
            </a:endParaRPr>
          </a:p>
          <a:p>
            <a:pPr marL="342900" indent="342900">
              <a:lnSpc>
                <a:spcPct val="150000"/>
              </a:lnSpc>
              <a:spcBef>
                <a:spcPts val="360"/>
              </a:spcBef>
              <a:spcAft>
                <a:spcPts val="240"/>
              </a:spcAft>
              <a:buFont typeface="Wingdings" panose="05000000000000000000" pitchFamily="2" charset="2"/>
              <a:buChar char="l"/>
            </a:pPr>
            <a:r>
              <a:rPr lang="zh-CN" altLang="en-US" sz="2000" dirty="0">
                <a:solidFill>
                  <a:srgbClr val="4C6062"/>
                </a:solidFill>
                <a:latin typeface="微软雅黑" panose="020B0503020204020204" pitchFamily="34" charset="-122"/>
                <a:ea typeface="微软雅黑" panose="020B0503020204020204" pitchFamily="34" charset="-122"/>
              </a:rPr>
              <a:t>掌握在统信</a:t>
            </a:r>
            <a:r>
              <a:rPr lang="en-US" altLang="zh-CN" sz="2000" dirty="0">
                <a:solidFill>
                  <a:srgbClr val="4C6062"/>
                </a:solidFill>
                <a:latin typeface="微软雅黑" panose="020B0503020204020204" pitchFamily="34" charset="-122"/>
                <a:ea typeface="微软雅黑" panose="020B0503020204020204" pitchFamily="34" charset="-122"/>
              </a:rPr>
              <a:t>UOS V20</a:t>
            </a:r>
            <a:r>
              <a:rPr lang="zh-CN" altLang="en-US" sz="2000" dirty="0">
                <a:solidFill>
                  <a:srgbClr val="4C6062"/>
                </a:solidFill>
                <a:latin typeface="微软雅黑" panose="020B0503020204020204" pitchFamily="34" charset="-122"/>
                <a:ea typeface="微软雅黑" panose="020B0503020204020204" pitchFamily="34" charset="-122"/>
              </a:rPr>
              <a:t>系统中增加、修改、删除用户或用户组的方法。</a:t>
            </a:r>
            <a:endParaRPr lang="zh-CN" altLang="en-US" sz="2000" dirty="0">
              <a:solidFill>
                <a:srgbClr val="4C6062"/>
              </a:solidFill>
              <a:latin typeface="微软雅黑" panose="020B0503020204020204" pitchFamily="34" charset="-122"/>
              <a:ea typeface="微软雅黑" panose="020B0503020204020204" pitchFamily="34" charset="-122"/>
            </a:endParaRPr>
          </a:p>
          <a:p>
            <a:pPr marL="342900" indent="342900">
              <a:lnSpc>
                <a:spcPct val="150000"/>
              </a:lnSpc>
              <a:spcBef>
                <a:spcPts val="360"/>
              </a:spcBef>
              <a:spcAft>
                <a:spcPts val="240"/>
              </a:spcAft>
              <a:buFont typeface="Wingdings" panose="05000000000000000000" pitchFamily="2" charset="2"/>
              <a:buChar char="l"/>
            </a:pPr>
            <a:r>
              <a:rPr lang="zh-CN" altLang="en-US" sz="2000" dirty="0">
                <a:solidFill>
                  <a:srgbClr val="4C6062"/>
                </a:solidFill>
                <a:latin typeface="微软雅黑" panose="020B0503020204020204" pitchFamily="34" charset="-122"/>
                <a:ea typeface="微软雅黑" panose="020B0503020204020204" pitchFamily="34" charset="-122"/>
              </a:rPr>
              <a:t>掌握用户账户管理及安全管理</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4" name="标题 3"/>
          <p:cNvSpPr>
            <a:spLocks noGrp="1"/>
          </p:cNvSpPr>
          <p:nvPr>
            <p:ph type="title"/>
          </p:nvPr>
        </p:nvSpPr>
        <p:spPr/>
        <p:txBody>
          <a:bodyPr/>
          <a:lstStyle/>
          <a:p>
            <a:r>
              <a:rPr lang="zh-CN" altLang="en-US" dirty="0"/>
              <a:t>四、</a:t>
            </a:r>
            <a:r>
              <a:rPr lang="zh-CN" altLang="en-US" dirty="0">
                <a:latin typeface="Microsoft YaHei UI" panose="020B0503020204020204" pitchFamily="18" charset="-122"/>
                <a:cs typeface="Microsoft YaHei UI" panose="020B0503020204020204" pitchFamily="18" charset="-122"/>
                <a:sym typeface="+mn-ea"/>
              </a:rPr>
              <a:t>项目实录</a:t>
            </a:r>
            <a:endParaRPr lang="zh-CN" altLang="en-US" dirty="0"/>
          </a:p>
        </p:txBody>
      </p:sp>
      <p:sp>
        <p:nvSpPr>
          <p:cNvPr id="6" name="内容占位符 5"/>
          <p:cNvSpPr>
            <a:spLocks noGrp="1"/>
          </p:cNvSpPr>
          <p:nvPr>
            <p:ph idx="13"/>
          </p:nvPr>
        </p:nvSpPr>
        <p:spPr/>
        <p:txBody>
          <a:bodyPr>
            <a:normAutofit/>
          </a:bodyPr>
          <a:lstStyle/>
          <a:p>
            <a:r>
              <a:rPr lang="zh-CN" altLang="en-US" dirty="0"/>
              <a:t>管理用户和组</a:t>
            </a:r>
            <a:endParaRPr lang="zh-CN" altLang="en-US" b="0"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60249" y="1448594"/>
            <a:ext cx="10496725" cy="4115999"/>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．项目背景</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某公司有</a:t>
            </a:r>
            <a:r>
              <a:rPr lang="en-US" altLang="zh-CN" sz="2000" dirty="0">
                <a:solidFill>
                  <a:srgbClr val="4C6062"/>
                </a:solidFill>
                <a:latin typeface="微软雅黑" panose="020B0503020204020204" pitchFamily="34" charset="-122"/>
                <a:ea typeface="微软雅黑" panose="020B0503020204020204" pitchFamily="34" charset="-122"/>
              </a:rPr>
              <a:t>60</a:t>
            </a:r>
            <a:r>
              <a:rPr lang="zh-CN" altLang="en-US" sz="2000" dirty="0">
                <a:solidFill>
                  <a:srgbClr val="4C6062"/>
                </a:solidFill>
                <a:latin typeface="微软雅黑" panose="020B0503020204020204" pitchFamily="34" charset="-122"/>
                <a:ea typeface="微软雅黑" panose="020B0503020204020204" pitchFamily="34" charset="-122"/>
              </a:rPr>
              <a:t>个员工，分别在</a:t>
            </a:r>
            <a:r>
              <a:rPr lang="en-US" altLang="zh-CN" sz="2000" dirty="0">
                <a:solidFill>
                  <a:srgbClr val="4C6062"/>
                </a:solidFill>
                <a:latin typeface="微软雅黑" panose="020B0503020204020204" pitchFamily="34" charset="-122"/>
                <a:ea typeface="微软雅黑" panose="020B0503020204020204" pitchFamily="34" charset="-122"/>
              </a:rPr>
              <a:t>5</a:t>
            </a:r>
            <a:r>
              <a:rPr lang="zh-CN" altLang="en-US" sz="2000" dirty="0">
                <a:solidFill>
                  <a:srgbClr val="4C6062"/>
                </a:solidFill>
                <a:latin typeface="微软雅黑" panose="020B0503020204020204" pitchFamily="34" charset="-122"/>
                <a:ea typeface="微软雅黑" panose="020B0503020204020204" pitchFamily="34" charset="-122"/>
              </a:rPr>
              <a:t>个部门工作，每个人工作内容不同。需要在服务器上为每个人创建不同的账号，把相同部门的用户放在一个组中，每个用户都有自己的工作目录。另外，需要根据工作性质对每个部门和每个用户在服务器上的可用空间进行限制。</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4</a:t>
            </a:r>
            <a:r>
              <a:rPr lang="zh-CN" altLang="en-US" sz="2000" dirty="0">
                <a:solidFill>
                  <a:srgbClr val="4C6062"/>
                </a:solidFill>
                <a:latin typeface="微软雅黑" panose="020B0503020204020204" pitchFamily="34" charset="-122"/>
                <a:ea typeface="微软雅黑" panose="020B0503020204020204" pitchFamily="34" charset="-122"/>
              </a:rPr>
              <a:t>．项目实训内容</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练习设置用户的访问权限，练习账号的创建、修改、删除。</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5</a:t>
            </a:r>
            <a:r>
              <a:rPr lang="zh-CN" altLang="en-US" sz="2000" dirty="0">
                <a:solidFill>
                  <a:srgbClr val="4C6062"/>
                </a:solidFill>
                <a:latin typeface="微软雅黑" panose="020B0503020204020204" pitchFamily="34" charset="-122"/>
                <a:ea typeface="微软雅黑" panose="020B0503020204020204" pitchFamily="34" charset="-122"/>
              </a:rPr>
              <a:t>．做一做</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根据项目实录视频进行项目的实训，检查学习效果。</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4" name="标题 3"/>
          <p:cNvSpPr>
            <a:spLocks noGrp="1"/>
          </p:cNvSpPr>
          <p:nvPr>
            <p:ph type="title"/>
          </p:nvPr>
        </p:nvSpPr>
        <p:spPr/>
        <p:txBody>
          <a:bodyPr/>
          <a:lstStyle/>
          <a:p>
            <a:r>
              <a:rPr lang="zh-CN" altLang="en-US" dirty="0"/>
              <a:t>四、</a:t>
            </a:r>
            <a:r>
              <a:rPr lang="zh-CN" altLang="en-US" dirty="0">
                <a:latin typeface="Microsoft YaHei UI" panose="020B0503020204020204" pitchFamily="18" charset="-122"/>
                <a:cs typeface="Microsoft YaHei UI" panose="020B0503020204020204" pitchFamily="18" charset="-122"/>
                <a:sym typeface="+mn-ea"/>
              </a:rPr>
              <a:t>项目实录</a:t>
            </a:r>
            <a:endParaRPr lang="zh-CN" altLang="en-US" dirty="0"/>
          </a:p>
        </p:txBody>
      </p:sp>
      <p:sp>
        <p:nvSpPr>
          <p:cNvPr id="6" name="内容占位符 5"/>
          <p:cNvSpPr>
            <a:spLocks noGrp="1"/>
          </p:cNvSpPr>
          <p:nvPr>
            <p:ph idx="13"/>
          </p:nvPr>
        </p:nvSpPr>
        <p:spPr/>
        <p:txBody>
          <a:bodyPr>
            <a:normAutofit/>
          </a:bodyPr>
          <a:lstStyle/>
          <a:p>
            <a:r>
              <a:rPr lang="zh-CN" altLang="en-US" dirty="0"/>
              <a:t>管理用户和组</a:t>
            </a:r>
            <a:endParaRPr lang="zh-CN" altLang="en-US" b="0"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四、重要说明</a:t>
            </a:r>
            <a:endParaRPr lang="zh-CN" altLang="en-US" dirty="0"/>
          </a:p>
        </p:txBody>
      </p:sp>
      <p:sp>
        <p:nvSpPr>
          <p:cNvPr id="7" name="文本框 1"/>
          <p:cNvSpPr txBox="1"/>
          <p:nvPr/>
        </p:nvSpPr>
        <p:spPr>
          <a:xfrm>
            <a:off x="373902" y="1143794"/>
            <a:ext cx="8849473" cy="6447919"/>
          </a:xfrm>
          <a:prstGeom prst="rect">
            <a:avLst/>
          </a:prstGeom>
          <a:noFill/>
        </p:spPr>
        <p:txBody>
          <a:bodyPr wrap="square" rtlCol="0" anchor="t">
            <a:spAutoFit/>
          </a:bodyPr>
          <a:lstStyle/>
          <a:p>
            <a:pPr indent="266700">
              <a:lnSpc>
                <a:spcPct val="150000"/>
              </a:lnSpc>
              <a:spcBef>
                <a:spcPts val="360"/>
              </a:spcBef>
              <a:spcAft>
                <a:spcPts val="240"/>
              </a:spcAft>
            </a:pPr>
            <a:r>
              <a:rPr lang="zh-CN" altLang="en-US" kern="100" dirty="0">
                <a:latin typeface="+mn-ea"/>
                <a:cs typeface="Times New Roman" panose="02020603050405020304" pitchFamily="18" charset="0"/>
              </a:rPr>
              <a:t>订购教材后请向作者索要含电子教案、微课</a:t>
            </a:r>
            <a:r>
              <a:rPr lang="en-US" altLang="zh-CN" kern="100" dirty="0">
                <a:latin typeface="+mn-ea"/>
                <a:cs typeface="Times New Roman" panose="02020603050405020304" pitchFamily="18" charset="0"/>
              </a:rPr>
              <a:t>+</a:t>
            </a:r>
            <a:r>
              <a:rPr lang="zh-CN" altLang="en-US" kern="100" dirty="0">
                <a:latin typeface="+mn-ea"/>
                <a:cs typeface="Times New Roman" panose="02020603050405020304" pitchFamily="18" charset="0"/>
              </a:rPr>
              <a:t>课堂慕课</a:t>
            </a:r>
            <a:r>
              <a:rPr lang="en-US" altLang="zh-CN" kern="100" dirty="0">
                <a:latin typeface="+mn-ea"/>
                <a:cs typeface="Times New Roman" panose="02020603050405020304" pitchFamily="18" charset="0"/>
              </a:rPr>
              <a:t>+</a:t>
            </a:r>
            <a:r>
              <a:rPr lang="zh-CN" altLang="en-US" kern="100" dirty="0">
                <a:latin typeface="+mn-ea"/>
                <a:cs typeface="Times New Roman" panose="02020603050405020304" pitchFamily="18" charset="0"/>
              </a:rPr>
              <a:t>项目实录视频、课件、课标、授课计划、项目任务单、试卷等的备课包。</a:t>
            </a:r>
            <a:endParaRPr lang="zh-CN" altLang="en-US" kern="100" dirty="0">
              <a:latin typeface="+mn-ea"/>
              <a:cs typeface="Times New Roman" panose="02020603050405020304" pitchFamily="18" charset="0"/>
            </a:endParaRPr>
          </a:p>
          <a:p>
            <a:pPr indent="266700">
              <a:lnSpc>
                <a:spcPct val="150000"/>
              </a:lnSpc>
              <a:spcBef>
                <a:spcPts val="360"/>
              </a:spcBef>
              <a:spcAft>
                <a:spcPts val="240"/>
              </a:spcAft>
            </a:pPr>
            <a:r>
              <a:rPr lang="zh-CN" altLang="en-US" kern="100" dirty="0">
                <a:latin typeface="+mn-ea"/>
                <a:cs typeface="Times New Roman" panose="02020603050405020304" pitchFamily="18" charset="0"/>
              </a:rPr>
              <a:t>全套资源提供群： </a:t>
            </a:r>
            <a:r>
              <a:rPr lang="en-US" altLang="zh-CN" sz="2800" b="1" kern="100" dirty="0">
                <a:solidFill>
                  <a:srgbClr val="FF0000"/>
                </a:solidFill>
                <a:latin typeface="+mn-ea"/>
                <a:cs typeface="Times New Roman" panose="02020603050405020304" pitchFamily="18" charset="0"/>
              </a:rPr>
              <a:t>414901724</a:t>
            </a:r>
            <a:endParaRPr lang="en-US" altLang="zh-CN" sz="2800" b="1" kern="100" dirty="0">
              <a:solidFill>
                <a:srgbClr val="FF0000"/>
              </a:solidFill>
              <a:latin typeface="+mn-ea"/>
              <a:cs typeface="Times New Roman" panose="02020603050405020304" pitchFamily="18" charset="0"/>
            </a:endParaRPr>
          </a:p>
          <a:p>
            <a:pPr indent="266700">
              <a:lnSpc>
                <a:spcPct val="150000"/>
              </a:lnSpc>
              <a:spcBef>
                <a:spcPts val="360"/>
              </a:spcBef>
              <a:spcAft>
                <a:spcPts val="240"/>
              </a:spcAft>
            </a:pPr>
            <a:r>
              <a:rPr lang="zh-CN" altLang="en-US" kern="100" dirty="0">
                <a:latin typeface="+mn-ea"/>
                <a:cs typeface="Times New Roman" panose="02020603050405020304" pitchFamily="18" charset="0"/>
              </a:rPr>
              <a:t>作者</a:t>
            </a:r>
            <a:r>
              <a:rPr lang="en-US" altLang="zh-CN" kern="100" dirty="0">
                <a:latin typeface="+mn-ea"/>
                <a:cs typeface="Times New Roman" panose="02020603050405020304" pitchFamily="18" charset="0"/>
              </a:rPr>
              <a:t>QQ</a:t>
            </a:r>
            <a:r>
              <a:rPr lang="zh-CN" altLang="en-US" kern="100" dirty="0">
                <a:latin typeface="+mn-ea"/>
                <a:cs typeface="Times New Roman" panose="02020603050405020304" pitchFamily="18" charset="0"/>
              </a:rPr>
              <a:t>：</a:t>
            </a:r>
            <a:r>
              <a:rPr lang="en-US" altLang="zh-CN" sz="2800" b="1" kern="100" dirty="0">
                <a:solidFill>
                  <a:srgbClr val="FF0000"/>
                </a:solidFill>
                <a:latin typeface="+mn-ea"/>
                <a:cs typeface="Times New Roman" panose="02020603050405020304" pitchFamily="18" charset="0"/>
              </a:rPr>
              <a:t>68433059</a:t>
            </a:r>
            <a:endParaRPr lang="en-US" altLang="zh-CN" sz="2800" b="1" kern="100" dirty="0">
              <a:solidFill>
                <a:srgbClr val="FF0000"/>
              </a:solidFill>
              <a:latin typeface="+mn-ea"/>
              <a:cs typeface="Times New Roman" panose="02020603050405020304" pitchFamily="18" charset="0"/>
            </a:endParaRPr>
          </a:p>
          <a:p>
            <a:pPr indent="266700">
              <a:lnSpc>
                <a:spcPct val="150000"/>
              </a:lnSpc>
              <a:spcBef>
                <a:spcPts val="360"/>
              </a:spcBef>
              <a:spcAft>
                <a:spcPts val="240"/>
              </a:spcAft>
            </a:pPr>
            <a:r>
              <a:rPr lang="zh-CN" altLang="en-US" kern="100" dirty="0">
                <a:latin typeface="+mn-ea"/>
                <a:cs typeface="Times New Roman" panose="02020603050405020304" pitchFamily="18" charset="0"/>
              </a:rPr>
              <a:t>教材：</a:t>
            </a:r>
            <a:endParaRPr lang="en-US" altLang="zh-CN" kern="100" dirty="0">
              <a:latin typeface="+mn-ea"/>
              <a:cs typeface="Times New Roman" panose="02020603050405020304" pitchFamily="18" charset="0"/>
            </a:endParaRPr>
          </a:p>
          <a:p>
            <a:pPr indent="266700">
              <a:lnSpc>
                <a:spcPct val="150000"/>
              </a:lnSpc>
              <a:spcBef>
                <a:spcPts val="360"/>
              </a:spcBef>
              <a:spcAft>
                <a:spcPts val="240"/>
              </a:spcAft>
            </a:pPr>
            <a:r>
              <a:rPr lang="en-US" altLang="zh-CN" kern="100" dirty="0">
                <a:latin typeface="+mn-ea"/>
                <a:cs typeface="Times New Roman" panose="02020603050405020304" pitchFamily="18" charset="0"/>
              </a:rPr>
              <a:t>ISBN</a:t>
            </a:r>
            <a:r>
              <a:rPr lang="zh-CN" altLang="en-US" kern="100" dirty="0">
                <a:latin typeface="+mn-ea"/>
                <a:cs typeface="Times New Roman" panose="02020603050405020304" pitchFamily="18" charset="0"/>
              </a:rPr>
              <a:t>：</a:t>
            </a:r>
            <a:endParaRPr lang="en-US" altLang="zh-CN" kern="100" dirty="0">
              <a:latin typeface="+mn-ea"/>
              <a:cs typeface="Times New Roman" panose="02020603050405020304" pitchFamily="18" charset="0"/>
            </a:endParaRPr>
          </a:p>
          <a:p>
            <a:pPr indent="266700">
              <a:lnSpc>
                <a:spcPct val="150000"/>
              </a:lnSpc>
              <a:spcBef>
                <a:spcPts val="360"/>
              </a:spcBef>
              <a:spcAft>
                <a:spcPts val="240"/>
              </a:spcAft>
            </a:pPr>
            <a:r>
              <a:rPr lang="zh-CN" altLang="en-US" kern="100" dirty="0">
                <a:latin typeface="+mn-ea"/>
                <a:cs typeface="Times New Roman" panose="02020603050405020304" pitchFamily="18" charset="0"/>
              </a:rPr>
              <a:t>微信扫码关注</a:t>
            </a:r>
            <a:r>
              <a:rPr lang="zh-CN" altLang="en-US" sz="2800" b="1" kern="100" dirty="0">
                <a:solidFill>
                  <a:srgbClr val="FF0000"/>
                </a:solidFill>
                <a:latin typeface="+mn-ea"/>
                <a:cs typeface="Times New Roman" panose="02020603050405020304" pitchFamily="18" charset="0"/>
              </a:rPr>
              <a:t>“规划教材”“计算机优秀教材”</a:t>
            </a:r>
            <a:r>
              <a:rPr lang="zh-CN" altLang="en-US" kern="100" dirty="0">
                <a:latin typeface="+mn-ea"/>
                <a:cs typeface="Times New Roman" panose="02020603050405020304" pitchFamily="18" charset="0"/>
              </a:rPr>
              <a:t>，时刻关注新书出版、资源提供和更新！随时可免费寄您公众号上的样书：</a:t>
            </a:r>
            <a:endParaRPr lang="en-US" altLang="zh-CN" kern="100" dirty="0">
              <a:latin typeface="+mn-ea"/>
              <a:cs typeface="Times New Roman" panose="02020603050405020304" pitchFamily="18" charset="0"/>
            </a:endParaRPr>
          </a:p>
          <a:p>
            <a:pPr indent="266700">
              <a:lnSpc>
                <a:spcPct val="150000"/>
              </a:lnSpc>
              <a:spcBef>
                <a:spcPts val="360"/>
              </a:spcBef>
              <a:spcAft>
                <a:spcPts val="240"/>
              </a:spcAft>
            </a:pPr>
            <a:endParaRPr lang="en-US" altLang="zh-CN" kern="100" dirty="0">
              <a:latin typeface="+mn-ea"/>
              <a:cs typeface="Times New Roman" panose="02020603050405020304" pitchFamily="18" charset="0"/>
            </a:endParaRPr>
          </a:p>
          <a:p>
            <a:pPr indent="266700">
              <a:lnSpc>
                <a:spcPct val="150000"/>
              </a:lnSpc>
              <a:spcBef>
                <a:spcPts val="360"/>
              </a:spcBef>
              <a:spcAft>
                <a:spcPts val="240"/>
              </a:spcAft>
            </a:pPr>
            <a:endParaRPr lang="en-US" altLang="zh-CN" kern="100" dirty="0">
              <a:latin typeface="+mn-ea"/>
              <a:cs typeface="Times New Roman" panose="02020603050405020304" pitchFamily="18" charset="0"/>
            </a:endParaRPr>
          </a:p>
        </p:txBody>
      </p:sp>
      <p:sp>
        <p:nvSpPr>
          <p:cNvPr id="8" name="Freeform 3"/>
          <p:cNvSpPr/>
          <p:nvPr/>
        </p:nvSpPr>
        <p:spPr>
          <a:xfrm rot="10800000">
            <a:off x="1146336" y="9151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9"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143440" y="1143794"/>
            <a:ext cx="2670735" cy="26707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23375" y="3967165"/>
            <a:ext cx="2743200" cy="2743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push/>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8350" cy="6859588"/>
          </a:xfrm>
          <a:prstGeom prst="rect">
            <a:avLst/>
          </a:prstGeom>
        </p:spPr>
      </p:pic>
      <p:sp>
        <p:nvSpPr>
          <p:cNvPr id="6" name="矩形 5"/>
          <p:cNvSpPr/>
          <p:nvPr/>
        </p:nvSpPr>
        <p:spPr>
          <a:xfrm>
            <a:off x="2258147" y="2210312"/>
            <a:ext cx="7682056" cy="60973"/>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spcCol="0" rtlCol="0" anchor="ctr"/>
          <a:lstStyle/>
          <a:p>
            <a:pPr algn="ctr"/>
            <a:endParaRPr lang="zh-CN" altLang="en-US"/>
          </a:p>
        </p:txBody>
      </p:sp>
      <p:sp>
        <p:nvSpPr>
          <p:cNvPr id="7" name="矩形 6"/>
          <p:cNvSpPr/>
          <p:nvPr/>
        </p:nvSpPr>
        <p:spPr>
          <a:xfrm>
            <a:off x="2258147" y="4025019"/>
            <a:ext cx="7682056" cy="60973"/>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spcCol="0" rtlCol="0" anchor="ctr"/>
          <a:lstStyle/>
          <a:p>
            <a:pPr algn="ctr"/>
            <a:endParaRPr lang="zh-CN" altLang="en-US"/>
          </a:p>
        </p:txBody>
      </p:sp>
      <p:sp>
        <p:nvSpPr>
          <p:cNvPr id="14" name="椭圆 13"/>
          <p:cNvSpPr/>
          <p:nvPr/>
        </p:nvSpPr>
        <p:spPr>
          <a:xfrm>
            <a:off x="10095121" y="2480346"/>
            <a:ext cx="203200" cy="203200"/>
          </a:xfrm>
          <a:prstGeom prst="ellipse">
            <a:avLst/>
          </a:pr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0095121" y="2727996"/>
            <a:ext cx="203200" cy="203200"/>
          </a:xfrm>
          <a:prstGeom prst="ellipse">
            <a:avLst/>
          </a:pr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0095121" y="2975646"/>
            <a:ext cx="203200" cy="203200"/>
          </a:xfrm>
          <a:prstGeom prst="ellipse">
            <a:avLst/>
          </a:pr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
          <p:cNvSpPr txBox="1"/>
          <p:nvPr/>
        </p:nvSpPr>
        <p:spPr>
          <a:xfrm>
            <a:off x="2611437" y="2134394"/>
            <a:ext cx="7006442" cy="1938992"/>
          </a:xfrm>
          <a:prstGeom prst="rect">
            <a:avLst/>
          </a:prstGeom>
          <a:noFill/>
        </p:spPr>
        <p:txBody>
          <a:bodyPr wrap="square" rtlCol="0">
            <a:spAutoFit/>
          </a:bodyPr>
          <a:lstStyle/>
          <a:p>
            <a:r>
              <a:rPr lang="en-US" altLang="zh-CN" sz="12000" b="1" dirty="0">
                <a:solidFill>
                  <a:schemeClr val="bg1"/>
                </a:solidFill>
                <a:latin typeface="微软雅黑" panose="020B0503020204020204" pitchFamily="34" charset="-122"/>
                <a:ea typeface="微软雅黑" panose="020B0503020204020204" pitchFamily="34" charset="-122"/>
              </a:rPr>
              <a:t>THANKS</a:t>
            </a:r>
            <a:endParaRPr lang="zh-CN" altLang="en-US" sz="12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dirty="0"/>
          </a:p>
        </p:txBody>
      </p:sp>
      <p:sp>
        <p:nvSpPr>
          <p:cNvPr id="3" name="内容占位符 2"/>
          <p:cNvSpPr>
            <a:spLocks noGrp="1"/>
          </p:cNvSpPr>
          <p:nvPr>
            <p:ph idx="1"/>
          </p:nvPr>
        </p:nvSpPr>
        <p:spPr/>
        <p:txBody>
          <a:bodyPr/>
          <a:lstStyle/>
          <a:p>
            <a:endParaRPr lang="zh-CN" altLang="en-US"/>
          </a:p>
        </p:txBody>
      </p:sp>
      <p:sp>
        <p:nvSpPr>
          <p:cNvPr id="4" name="Freeform 3"/>
          <p:cNvSpPr/>
          <p:nvPr/>
        </p:nvSpPr>
        <p:spPr>
          <a:xfrm>
            <a:off x="-73026" y="0"/>
            <a:ext cx="12344401"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 name="Freeform 3"/>
          <p:cNvSpPr/>
          <p:nvPr/>
        </p:nvSpPr>
        <p:spPr>
          <a:xfrm>
            <a:off x="4956175" y="967738"/>
            <a:ext cx="6668377" cy="4430847"/>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 name="TextBox 1"/>
          <p:cNvSpPr txBox="1"/>
          <p:nvPr/>
        </p:nvSpPr>
        <p:spPr>
          <a:xfrm>
            <a:off x="2172326" y="711365"/>
            <a:ext cx="1359346" cy="886482"/>
          </a:xfrm>
          <a:prstGeom prst="rect">
            <a:avLst/>
          </a:prstGeom>
          <a:noFill/>
        </p:spPr>
        <p:txBody>
          <a:bodyPr wrap="none" lIns="0" tIns="0" rIns="0" bIns="60981" rtlCol="0">
            <a:spAutoFit/>
          </a:bodyPr>
          <a:lstStyle/>
          <a:p>
            <a:pPr marL="0" marR="0" lvl="0" indent="0" algn="l" defTabSz="1219200" rtl="0" eaLnBrk="1" fontAlgn="auto" latinLnBrk="0" hangingPunct="1">
              <a:lnSpc>
                <a:spcPts val="6935"/>
              </a:lnSpc>
              <a:spcBef>
                <a:spcPts val="0"/>
              </a:spcBef>
              <a:spcAft>
                <a:spcPts val="0"/>
              </a:spcAft>
              <a:buClrTx/>
              <a:buSzTx/>
              <a:buFontTx/>
              <a:buNone/>
              <a:defRPr/>
            </a:pPr>
            <a:r>
              <a:rPr kumimoji="0" lang="zh-CN" altLang="en-US" sz="53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思政</a:t>
            </a:r>
            <a:endParaRPr kumimoji="0" lang="en-US" altLang="zh-CN" sz="53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9" name="TextBox 1"/>
          <p:cNvSpPr txBox="1"/>
          <p:nvPr/>
        </p:nvSpPr>
        <p:spPr>
          <a:xfrm>
            <a:off x="2233987" y="1642914"/>
            <a:ext cx="1261564" cy="272596"/>
          </a:xfrm>
          <a:prstGeom prst="rect">
            <a:avLst/>
          </a:prstGeom>
          <a:noFill/>
        </p:spPr>
        <p:txBody>
          <a:bodyPr wrap="none" lIns="0" tIns="0" rIns="0" bIns="60981" rtlCol="0">
            <a:spAutoFit/>
          </a:bodyPr>
          <a:lstStyle/>
          <a:p>
            <a:pPr marL="0" marR="0" lvl="0" indent="0" algn="l" defTabSz="1219200" rtl="0" eaLnBrk="1" fontAlgn="auto" latinLnBrk="0" hangingPunct="1">
              <a:lnSpc>
                <a:spcPts val="1600"/>
              </a:lnSpc>
              <a:spcBef>
                <a:spcPts val="0"/>
              </a:spcBef>
              <a:spcAft>
                <a:spcPts val="0"/>
              </a:spcAft>
              <a:buClrTx/>
              <a:buSzTx/>
              <a:buFontTx/>
              <a:buNone/>
              <a:defRPr/>
            </a:pPr>
            <a:r>
              <a:rPr kumimoji="0" lang="en-US" altLang="zh-CN" sz="1900" b="0" i="0" u="none" strike="noStrike" kern="1200" cap="none" spc="0" normalizeH="0" baseline="0" noProof="0" dirty="0">
                <a:ln>
                  <a:noFill/>
                </a:ln>
                <a:solidFill>
                  <a:srgbClr val="4197DF"/>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IDEOLOGY</a:t>
            </a:r>
            <a:endParaRPr kumimoji="0" lang="en-US" altLang="zh-CN" sz="1900" b="0" i="0" u="none" strike="noStrike" kern="1200" cap="none" spc="0" normalizeH="0" baseline="0" noProof="0" dirty="0">
              <a:ln>
                <a:noFill/>
              </a:ln>
              <a:solidFill>
                <a:srgbClr val="4197DF"/>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1"/>
          <p:cNvSpPr txBox="1"/>
          <p:nvPr/>
        </p:nvSpPr>
        <p:spPr>
          <a:xfrm>
            <a:off x="3567791" y="762794"/>
            <a:ext cx="718145" cy="810436"/>
          </a:xfrm>
          <a:prstGeom prst="rect">
            <a:avLst/>
          </a:prstGeom>
          <a:noFill/>
        </p:spPr>
        <p:txBody>
          <a:bodyPr wrap="none" lIns="0" tIns="0" rIns="0" bIns="60981" rtlCol="0">
            <a:spAutoFit/>
          </a:bodyPr>
          <a:lstStyle/>
          <a:p>
            <a:pPr marL="0" marR="0" lvl="0" indent="0" algn="l" defTabSz="1219200" rtl="0" eaLnBrk="1" fontAlgn="auto" latinLnBrk="0" hangingPunct="1">
              <a:lnSpc>
                <a:spcPts val="6935"/>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内容</a:t>
            </a:r>
            <a:endParaRPr kumimoji="0" lang="en-US" altLang="zh-CN" sz="28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11" name="矩形 10"/>
          <p:cNvSpPr/>
          <p:nvPr/>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301" name="Rectangle 3"/>
          <p:cNvSpPr txBox="1">
            <a:spLocks noRot="1" noChangeArrowheads="1"/>
          </p:cNvSpPr>
          <p:nvPr/>
        </p:nvSpPr>
        <p:spPr>
          <a:xfrm>
            <a:off x="-85726" y="1642914"/>
            <a:ext cx="5797549" cy="4270375"/>
          </a:xfrm>
          <a:prstGeom prst="rect">
            <a:avLst/>
          </a:prstGeom>
        </p:spPr>
        <p:txBody>
          <a:bodyPr vert="horz" lIns="121917" tIns="60958" rIns="121917" bIns="60958" rtlCol="0">
            <a:normAutofit/>
          </a:bodyPr>
          <a:lst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457200" marR="0" lvl="0" indent="-457200" algn="l" defTabSz="1219200" rtl="0" eaLnBrk="1" fontAlgn="auto" latinLnBrk="0" hangingPunct="1">
              <a:lnSpc>
                <a:spcPct val="100000"/>
              </a:lnSpc>
              <a:spcBef>
                <a:spcPct val="20000"/>
              </a:spcBef>
              <a:spcAft>
                <a:spcPts val="0"/>
              </a:spcAft>
              <a:buClrTx/>
              <a:buSzPct val="80000"/>
              <a:buFont typeface="Wingdings" panose="05000000000000000000" pitchFamily="2" charset="2"/>
              <a:buChar char="l"/>
              <a:defRPr/>
            </a:pPr>
            <a:endParaRPr kumimoji="0" lang="zh-CN" altLang="en-US" sz="2000" b="0" i="0" u="none" strike="noStrike" kern="1200" cap="none" spc="0" normalizeH="0" baseline="0" noProof="0" dirty="0">
              <a:ln>
                <a:noFill/>
              </a:ln>
              <a:solidFill>
                <a:prstClr val="black"/>
              </a:solidFill>
              <a:effectLst/>
              <a:uLnTx/>
              <a:uFillTx/>
              <a:latin typeface="Arial" panose="020B0604020202020204"/>
              <a:ea typeface="微软雅黑" panose="020B0503020204020204" pitchFamily="34" charset="-122"/>
              <a:cs typeface="+mn-cs"/>
            </a:endParaRPr>
          </a:p>
        </p:txBody>
      </p:sp>
      <p:cxnSp>
        <p:nvCxnSpPr>
          <p:cNvPr id="320" name="直接连接符 319"/>
          <p:cNvCxnSpPr/>
          <p:nvPr/>
        </p:nvCxnSpPr>
        <p:spPr>
          <a:xfrm>
            <a:off x="-73026" y="212650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1" name="直接连接符 320"/>
          <p:cNvCxnSpPr/>
          <p:nvPr/>
        </p:nvCxnSpPr>
        <p:spPr>
          <a:xfrm>
            <a:off x="-73026" y="229795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2" name="直接连接符 321"/>
          <p:cNvCxnSpPr/>
          <p:nvPr/>
        </p:nvCxnSpPr>
        <p:spPr>
          <a:xfrm>
            <a:off x="-73026" y="245511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3" name="直接连接符 322"/>
          <p:cNvCxnSpPr/>
          <p:nvPr/>
        </p:nvCxnSpPr>
        <p:spPr>
          <a:xfrm>
            <a:off x="-73026" y="262656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4" name="直接连接符 323"/>
          <p:cNvCxnSpPr/>
          <p:nvPr/>
        </p:nvCxnSpPr>
        <p:spPr>
          <a:xfrm>
            <a:off x="-73026" y="282019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5" name="直接连接符 324"/>
          <p:cNvCxnSpPr/>
          <p:nvPr/>
        </p:nvCxnSpPr>
        <p:spPr>
          <a:xfrm>
            <a:off x="-73026" y="299164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6" name="直接连接符 325"/>
          <p:cNvCxnSpPr/>
          <p:nvPr/>
        </p:nvCxnSpPr>
        <p:spPr>
          <a:xfrm>
            <a:off x="-73026" y="314880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7" name="直接连接符 326"/>
          <p:cNvCxnSpPr/>
          <p:nvPr/>
        </p:nvCxnSpPr>
        <p:spPr>
          <a:xfrm>
            <a:off x="-73026" y="332025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5379881" y="1383207"/>
            <a:ext cx="5977094" cy="3693319"/>
          </a:xfrm>
          <a:prstGeom prst="rect">
            <a:avLst/>
          </a:prstGeom>
          <a:noFill/>
        </p:spPr>
        <p:txBody>
          <a:bodyPr wrap="square">
            <a:spAutoFit/>
          </a:bodyPr>
          <a:lstStyle/>
          <a:p>
            <a:pPr algn="l"/>
            <a:r>
              <a:rPr lang="zh-CN" altLang="en-US" sz="1800" b="0" i="0" u="none" strike="noStrike" baseline="0" dirty="0">
                <a:latin typeface="仿宋" panose="02010609060101010101" pitchFamily="49" charset="-122"/>
                <a:ea typeface="仿宋" panose="02010609060101010101" pitchFamily="49" charset="-122"/>
              </a:rPr>
              <a:t>    在我国计算机发展的历史长河中，有一位做出突出贡献的科学家，他也是中国计算机的主奠基者，你知道他是谁吗？</a:t>
            </a:r>
            <a:endParaRPr lang="en-US" altLang="zh-CN" sz="1800" b="0" i="0" u="none" strike="noStrike" baseline="0" dirty="0">
              <a:latin typeface="仿宋" panose="02010609060101010101" pitchFamily="49" charset="-122"/>
              <a:ea typeface="仿宋" panose="02010609060101010101" pitchFamily="49" charset="-122"/>
            </a:endParaRPr>
          </a:p>
          <a:p>
            <a:pPr algn="l"/>
            <a:r>
              <a:rPr lang="en-US" altLang="zh-CN" sz="1800" dirty="0">
                <a:latin typeface="仿宋" panose="02010609060101010101" pitchFamily="49" charset="-122"/>
                <a:ea typeface="仿宋" panose="02010609060101010101" pitchFamily="49" charset="-122"/>
              </a:rPr>
              <a:t>    </a:t>
            </a:r>
            <a:r>
              <a:rPr lang="zh-CN" altLang="en-US" sz="1800" b="0" i="0" u="none" strike="noStrike" baseline="0" dirty="0">
                <a:latin typeface="仿宋" panose="02010609060101010101" pitchFamily="49" charset="-122"/>
                <a:ea typeface="仿宋" panose="02010609060101010101" pitchFamily="49" charset="-122"/>
              </a:rPr>
              <a:t>他就是华罗庚教授</a:t>
            </a:r>
            <a:r>
              <a:rPr lang="en-US" altLang="zh-CN" sz="1800" b="0" i="0" u="none" strike="noStrike" baseline="0" dirty="0">
                <a:latin typeface="仿宋" panose="02010609060101010101" pitchFamily="49" charset="-122"/>
                <a:ea typeface="仿宋" panose="02010609060101010101" pitchFamily="49" charset="-122"/>
              </a:rPr>
              <a:t>—</a:t>
            </a:r>
            <a:r>
              <a:rPr lang="zh-CN" altLang="en-US" sz="1800" b="0" i="0" u="none" strike="noStrike" baseline="0" dirty="0">
                <a:latin typeface="仿宋" panose="02010609060101010101" pitchFamily="49" charset="-122"/>
                <a:ea typeface="仿宋" panose="02010609060101010101" pitchFamily="49" charset="-122"/>
              </a:rPr>
              <a:t>我国计算技术的奠基人和最主要的开拓者之一。华罗庚教授在数学上的造诣和成就深受世界科学家的赞赏。在美国任访问研究员时，华罗庚教授的心里就已经开始勾画我国电子计算机事业的蓝图了！</a:t>
            </a:r>
            <a:endParaRPr lang="zh-CN" altLang="en-US" sz="1800" b="0" i="0" u="none" strike="noStrike" baseline="0" dirty="0">
              <a:latin typeface="仿宋" panose="02010609060101010101" pitchFamily="49" charset="-122"/>
              <a:ea typeface="仿宋" panose="02010609060101010101" pitchFamily="49" charset="-122"/>
            </a:endParaRPr>
          </a:p>
          <a:p>
            <a:pPr algn="l"/>
            <a:r>
              <a:rPr lang="zh-CN" altLang="en-US" sz="1800" b="0" i="0" u="none" strike="noStrike" baseline="0" dirty="0">
                <a:latin typeface="仿宋" panose="02010609060101010101" pitchFamily="49" charset="-122"/>
                <a:ea typeface="仿宋" panose="02010609060101010101" pitchFamily="49" charset="-122"/>
              </a:rPr>
              <a:t>    华罗庚教授于</a:t>
            </a:r>
            <a:r>
              <a:rPr lang="en-US" altLang="zh-CN" sz="1800" b="0" i="0" u="none" strike="noStrike" baseline="0" dirty="0">
                <a:latin typeface="仿宋" panose="02010609060101010101" pitchFamily="49" charset="-122"/>
                <a:ea typeface="仿宋" panose="02010609060101010101" pitchFamily="49" charset="-122"/>
              </a:rPr>
              <a:t>1950 </a:t>
            </a:r>
            <a:r>
              <a:rPr lang="zh-CN" altLang="en-US" sz="1800" b="0" i="0" u="none" strike="noStrike" baseline="0" dirty="0">
                <a:latin typeface="仿宋" panose="02010609060101010101" pitchFamily="49" charset="-122"/>
                <a:ea typeface="仿宋" panose="02010609060101010101" pitchFamily="49" charset="-122"/>
              </a:rPr>
              <a:t>年回国，</a:t>
            </a:r>
            <a:r>
              <a:rPr lang="en-US" altLang="zh-CN" sz="1800" b="0" i="0" u="none" strike="noStrike" baseline="0" dirty="0">
                <a:latin typeface="仿宋" panose="02010609060101010101" pitchFamily="49" charset="-122"/>
                <a:ea typeface="仿宋" panose="02010609060101010101" pitchFamily="49" charset="-122"/>
              </a:rPr>
              <a:t>1952 </a:t>
            </a:r>
            <a:r>
              <a:rPr lang="zh-CN" altLang="en-US" sz="1800" b="0" i="0" u="none" strike="noStrike" baseline="0" dirty="0">
                <a:latin typeface="仿宋" panose="02010609060101010101" pitchFamily="49" charset="-122"/>
                <a:ea typeface="仿宋" panose="02010609060101010101" pitchFamily="49" charset="-122"/>
              </a:rPr>
              <a:t>年在全国高等学校院系调整时，他从清华大学电机系物色了闵乃大、夏培肃和王传英三位科研人员，在他任所长的中国科学院应用数学研究所内建立了中国第一个电子计算机科研小组。</a:t>
            </a:r>
            <a:r>
              <a:rPr lang="en-US" altLang="zh-CN" sz="1800" b="0" i="0" u="none" strike="noStrike" baseline="0" dirty="0">
                <a:latin typeface="仿宋" panose="02010609060101010101" pitchFamily="49" charset="-122"/>
                <a:ea typeface="仿宋" panose="02010609060101010101" pitchFamily="49" charset="-122"/>
              </a:rPr>
              <a:t>1956 </a:t>
            </a:r>
            <a:r>
              <a:rPr lang="zh-CN" altLang="en-US" sz="1800" b="0" i="0" u="none" strike="noStrike" baseline="0" dirty="0">
                <a:latin typeface="仿宋" panose="02010609060101010101" pitchFamily="49" charset="-122"/>
                <a:ea typeface="仿宋" panose="02010609060101010101" pitchFamily="49" charset="-122"/>
              </a:rPr>
              <a:t>年筹建中国科学院计算技术研究所时，华罗庚教授担任筹备委员会主任。</a:t>
            </a:r>
            <a:endParaRPr kumimoji="0" lang="zh-CN" altLang="en-US" sz="24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4914029" y="2032470"/>
            <a:ext cx="1943718" cy="369353"/>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
          <p:cNvSpPr txBox="1"/>
          <p:nvPr/>
        </p:nvSpPr>
        <p:spPr>
          <a:xfrm>
            <a:off x="5133472" y="2777709"/>
            <a:ext cx="1705595" cy="350886"/>
          </a:xfrm>
          <a:prstGeom prst="rect">
            <a:avLst/>
          </a:prstGeom>
          <a:noFill/>
        </p:spPr>
        <p:txBody>
          <a:bodyPr wrap="none" lIns="0" tIns="0" rIns="0" bIns="60981" rtlCol="0">
            <a:spAutoFit/>
          </a:bodyPr>
          <a:lstStyle/>
          <a:p>
            <a:pPr>
              <a:lnSpc>
                <a:spcPts val="2400"/>
              </a:lnSpc>
            </a:pPr>
            <a:r>
              <a:rPr lang="zh-CN" altLang="en-US" sz="1900" dirty="0">
                <a:solidFill>
                  <a:srgbClr val="656D8D"/>
                </a:solidFill>
                <a:latin typeface="Microsoft YaHei UI" panose="020B0503020204020204" pitchFamily="18" charset="-122"/>
                <a:cs typeface="Microsoft YaHei UI" panose="020B0503020204020204" pitchFamily="18" charset="-122"/>
              </a:rPr>
              <a:t>项目设计与准备</a:t>
            </a:r>
            <a:endParaRPr lang="zh-CN" altLang="en-US" sz="1900" dirty="0">
              <a:solidFill>
                <a:srgbClr val="656D8D"/>
              </a:solidFill>
              <a:latin typeface="Microsoft YaHei UI" panose="020B0503020204020204" pitchFamily="18" charset="-122"/>
              <a:cs typeface="Microsoft YaHei UI" panose="020B0503020204020204" pitchFamily="18" charset="-122"/>
            </a:endParaRPr>
          </a:p>
        </p:txBody>
      </p:sp>
      <p:sp>
        <p:nvSpPr>
          <p:cNvPr id="18" name="TextBox 1"/>
          <p:cNvSpPr txBox="1"/>
          <p:nvPr/>
        </p:nvSpPr>
        <p:spPr>
          <a:xfrm>
            <a:off x="5133472" y="2069841"/>
            <a:ext cx="1461939" cy="350886"/>
          </a:xfrm>
          <a:prstGeom prst="rect">
            <a:avLst/>
          </a:prstGeom>
          <a:noFill/>
        </p:spPr>
        <p:txBody>
          <a:bodyPr wrap="none" lIns="0" tIns="0" rIns="0" bIns="60981" rtlCol="0">
            <a:spAutoFit/>
          </a:bodyPr>
          <a:lstStyle/>
          <a:p>
            <a:pPr>
              <a:lnSpc>
                <a:spcPts val="2400"/>
              </a:lnSpc>
            </a:pPr>
            <a:r>
              <a:rPr lang="zh-CN" altLang="en-US" sz="1900" dirty="0">
                <a:solidFill>
                  <a:schemeClr val="bg1"/>
                </a:solidFill>
                <a:latin typeface="Microsoft YaHei UI" panose="020B0503020204020204" pitchFamily="18" charset="-122"/>
                <a:cs typeface="Microsoft YaHei UI" panose="020B0503020204020204" pitchFamily="18" charset="-122"/>
              </a:rPr>
              <a:t>项目知识准备</a:t>
            </a:r>
            <a:endParaRPr lang="zh-CN" altLang="en-US" sz="1900" dirty="0">
              <a:solidFill>
                <a:schemeClr val="bg1"/>
              </a:solidFill>
              <a:latin typeface="Microsoft YaHei UI" panose="020B0503020204020204" pitchFamily="18" charset="-122"/>
              <a:cs typeface="Microsoft YaHei UI" panose="020B0503020204020204" pitchFamily="18" charset="-122"/>
            </a:endParaRPr>
          </a:p>
        </p:txBody>
      </p:sp>
      <p:sp>
        <p:nvSpPr>
          <p:cNvPr id="48" name="TextBox 1"/>
          <p:cNvSpPr txBox="1"/>
          <p:nvPr/>
        </p:nvSpPr>
        <p:spPr>
          <a:xfrm>
            <a:off x="5176004" y="3531486"/>
            <a:ext cx="974626" cy="350886"/>
          </a:xfrm>
          <a:prstGeom prst="rect">
            <a:avLst/>
          </a:prstGeom>
          <a:noFill/>
        </p:spPr>
        <p:txBody>
          <a:bodyPr wrap="none" lIns="0" tIns="0" rIns="0" bIns="60981" rtlCol="0">
            <a:spAutoFit/>
          </a:bodyPr>
          <a:lstStyle/>
          <a:p>
            <a:pPr>
              <a:lnSpc>
                <a:spcPts val="2400"/>
              </a:lnSpc>
            </a:pPr>
            <a:r>
              <a:rPr lang="zh-CN" altLang="en-US" sz="1900" dirty="0">
                <a:solidFill>
                  <a:srgbClr val="656D8D"/>
                </a:solidFill>
                <a:latin typeface="Microsoft YaHei UI" panose="020B0503020204020204" pitchFamily="18" charset="-122"/>
                <a:cs typeface="Microsoft YaHei UI" panose="020B0503020204020204" pitchFamily="18" charset="-122"/>
              </a:rPr>
              <a:t>项目实施</a:t>
            </a:r>
            <a:endParaRPr lang="zh-CN" altLang="en-US" sz="1900" dirty="0">
              <a:solidFill>
                <a:srgbClr val="656D8D"/>
              </a:solidFill>
              <a:latin typeface="Microsoft YaHei UI" panose="020B0503020204020204" pitchFamily="18" charset="-122"/>
              <a:cs typeface="Microsoft YaHei UI" panose="020B0503020204020204" pitchFamily="18" charset="-122"/>
            </a:endParaRPr>
          </a:p>
        </p:txBody>
      </p:sp>
      <p:sp>
        <p:nvSpPr>
          <p:cNvPr id="50" name="TextBox 1"/>
          <p:cNvSpPr txBox="1"/>
          <p:nvPr/>
        </p:nvSpPr>
        <p:spPr>
          <a:xfrm>
            <a:off x="5123624" y="4281352"/>
            <a:ext cx="2680221" cy="350886"/>
          </a:xfrm>
          <a:prstGeom prst="rect">
            <a:avLst/>
          </a:prstGeom>
          <a:noFill/>
        </p:spPr>
        <p:txBody>
          <a:bodyPr wrap="none" lIns="0" tIns="0" rIns="0" bIns="60981" rtlCol="0">
            <a:spAutoFit/>
          </a:bodyPr>
          <a:lstStyle/>
          <a:p>
            <a:pPr>
              <a:lnSpc>
                <a:spcPts val="2400"/>
              </a:lnSpc>
            </a:pPr>
            <a:r>
              <a:rPr lang="zh-CN" altLang="en-US" sz="1900" dirty="0">
                <a:solidFill>
                  <a:srgbClr val="656D8D"/>
                </a:solidFill>
                <a:latin typeface="Microsoft YaHei UI" panose="020B0503020204020204" pitchFamily="18" charset="-122"/>
                <a:cs typeface="Microsoft YaHei UI" panose="020B0503020204020204" pitchFamily="18" charset="-122"/>
              </a:rPr>
              <a:t>项目实录：管理用户和组</a:t>
            </a:r>
            <a:endParaRPr lang="zh-CN" altLang="en-US" sz="1900" dirty="0">
              <a:solidFill>
                <a:srgbClr val="656D8D"/>
              </a:solidFill>
              <a:latin typeface="Microsoft YaHei UI" panose="020B0503020204020204" pitchFamily="18" charset="-122"/>
              <a:cs typeface="Microsoft YaHei UI" panose="020B0503020204020204" pitchFamily="18" charset="-122"/>
            </a:endParaRPr>
          </a:p>
        </p:txBody>
      </p:sp>
      <p:sp>
        <p:nvSpPr>
          <p:cNvPr id="51" name="Freeform 3"/>
          <p:cNvSpPr/>
          <p:nvPr/>
        </p:nvSpPr>
        <p:spPr>
          <a:xfrm>
            <a:off x="4700092" y="1642913"/>
            <a:ext cx="79628" cy="3615681"/>
          </a:xfrm>
          <a:custGeom>
            <a:avLst/>
            <a:gdLst>
              <a:gd name="connsiteX0" fmla="*/ 6350 w 21844"/>
              <a:gd name="connsiteY0" fmla="*/ 6350 h 879855"/>
              <a:gd name="connsiteX1" fmla="*/ 6350 w 21844"/>
              <a:gd name="connsiteY1" fmla="*/ 873506 h 879855"/>
            </a:gdLst>
            <a:ahLst/>
            <a:cxnLst>
              <a:cxn ang="0">
                <a:pos x="connsiteX0" y="connsiteY0"/>
              </a:cxn>
              <a:cxn ang="1">
                <a:pos x="connsiteX1" y="connsiteY1"/>
              </a:cxn>
            </a:cxnLst>
            <a:rect l="l" t="t" r="r" b="b"/>
            <a:pathLst>
              <a:path w="21844" h="879855">
                <a:moveTo>
                  <a:pt x="6350" y="6350"/>
                </a:moveTo>
                <a:lnTo>
                  <a:pt x="6350" y="873506"/>
                </a:lnTo>
              </a:path>
            </a:pathLst>
          </a:custGeom>
          <a:ln w="12700">
            <a:solidFill>
              <a:srgbClr val="A4B3D8"/>
            </a:solidFill>
            <a:prstDash val="solid"/>
          </a:ln>
        </p:spPr>
        <p:style>
          <a:lnRef idx="1">
            <a:schemeClr val="accent1"/>
          </a:lnRef>
          <a:fillRef idx="0">
            <a:schemeClr val="accent1"/>
          </a:fillRef>
          <a:effectRef idx="0">
            <a:schemeClr val="accent1"/>
          </a:effectRef>
          <a:fontRef idx="minor">
            <a:schemeClr val="tx1"/>
          </a:fontRef>
        </p:style>
        <p:txBody>
          <a:bodyPr lIns="121963" tIns="60981" rIns="121963" bIns="60981" rtlCol="0" anchor="ctr"/>
          <a:lstStyle/>
          <a:p>
            <a:pPr algn="ctr"/>
            <a:endParaRPr lang="zh-CN" altLang="en-US"/>
          </a:p>
        </p:txBody>
      </p:sp>
      <p:sp>
        <p:nvSpPr>
          <p:cNvPr id="52" name="Freeform 3"/>
          <p:cNvSpPr/>
          <p:nvPr/>
        </p:nvSpPr>
        <p:spPr>
          <a:xfrm>
            <a:off x="4637406" y="215848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7" name="Freeform 3"/>
          <p:cNvSpPr/>
          <p:nvPr/>
        </p:nvSpPr>
        <p:spPr>
          <a:xfrm>
            <a:off x="4637406" y="2902368"/>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53" name="Freeform 3"/>
          <p:cNvSpPr/>
          <p:nvPr/>
        </p:nvSpPr>
        <p:spPr>
          <a:xfrm>
            <a:off x="4637406" y="36357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54" name="Freeform 3"/>
          <p:cNvSpPr/>
          <p:nvPr/>
        </p:nvSpPr>
        <p:spPr>
          <a:xfrm>
            <a:off x="4637406" y="43596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Tree>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一、</a:t>
            </a:r>
            <a:r>
              <a:rPr lang="zh-CN" altLang="en-US" dirty="0">
                <a:latin typeface="Microsoft YaHei UI" panose="020B0503020204020204" pitchFamily="18" charset="-122"/>
                <a:cs typeface="Microsoft YaHei UI" panose="020B0503020204020204" pitchFamily="18" charset="-122"/>
                <a:sym typeface="+mn-ea"/>
              </a:rPr>
              <a:t>项目知识准备</a:t>
            </a:r>
            <a:endParaRPr lang="zh-CN" altLang="en-US" dirty="0"/>
          </a:p>
        </p:txBody>
      </p:sp>
      <p:sp>
        <p:nvSpPr>
          <p:cNvPr id="6" name="内容占位符 5"/>
          <p:cNvSpPr>
            <a:spLocks noGrp="1"/>
          </p:cNvSpPr>
          <p:nvPr>
            <p:ph idx="13"/>
          </p:nvPr>
        </p:nvSpPr>
        <p:spPr/>
        <p:txBody>
          <a:bodyPr>
            <a:noAutofit/>
          </a:bodyPr>
          <a:lstStyle/>
          <a:p>
            <a:r>
              <a:rPr lang="zh-CN" altLang="en-US" dirty="0"/>
              <a:t>理解用户账户和组</a:t>
            </a:r>
            <a:endParaRPr lang="zh-CN" altLang="en-US" dirty="0"/>
          </a:p>
        </p:txBody>
      </p:sp>
      <p:sp>
        <p:nvSpPr>
          <p:cNvPr id="2" name="文本框 1"/>
          <p:cNvSpPr txBox="1"/>
          <p:nvPr/>
        </p:nvSpPr>
        <p:spPr>
          <a:xfrm>
            <a:off x="917576" y="1570517"/>
            <a:ext cx="10363200" cy="3269613"/>
          </a:xfrm>
          <a:prstGeom prst="rect">
            <a:avLst/>
          </a:prstGeom>
          <a:noFill/>
        </p:spPr>
        <p:txBody>
          <a:bodyPr wrap="square" rtlCol="0" anchor="t">
            <a:spAutoFit/>
          </a:bodyPr>
          <a:lstStyle/>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用户账户是用户的身份标识。用户通过用户账户可以登录到系统，并且访问已经被授权的资源。</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统信</a:t>
            </a:r>
            <a:r>
              <a:rPr lang="en-US" altLang="zh-CN" sz="2000" dirty="0">
                <a:solidFill>
                  <a:srgbClr val="4C6062"/>
                </a:solidFill>
                <a:latin typeface="微软雅黑" panose="020B0503020204020204" pitchFamily="34" charset="-122"/>
                <a:ea typeface="微软雅黑" panose="020B0503020204020204" pitchFamily="34" charset="-122"/>
              </a:rPr>
              <a:t>UOS V20</a:t>
            </a:r>
            <a:r>
              <a:rPr lang="zh-CN" altLang="en-US" sz="2000" dirty="0">
                <a:solidFill>
                  <a:srgbClr val="4C6062"/>
                </a:solidFill>
                <a:latin typeface="微软雅黑" panose="020B0503020204020204" pitchFamily="34" charset="-122"/>
                <a:ea typeface="微软雅黑" panose="020B0503020204020204" pitchFamily="34" charset="-122"/>
              </a:rPr>
              <a:t>系统下的用户账户分为两种：普通用户账户和超级用户账户（</a:t>
            </a:r>
            <a:r>
              <a:rPr lang="en-US" altLang="zh-CN" sz="2000" dirty="0">
                <a:solidFill>
                  <a:srgbClr val="4C6062"/>
                </a:solidFill>
                <a:latin typeface="微软雅黑" panose="020B0503020204020204" pitchFamily="34" charset="-122"/>
                <a:ea typeface="微软雅黑" panose="020B0503020204020204" pitchFamily="34" charset="-122"/>
              </a:rPr>
              <a:t>root</a:t>
            </a:r>
            <a:r>
              <a:rPr lang="zh-CN" altLang="en-US" sz="2000" dirty="0">
                <a:solidFill>
                  <a:srgbClr val="4C6062"/>
                </a:solidFill>
                <a:latin typeface="微软雅黑" panose="020B0503020204020204" pitchFamily="34" charset="-122"/>
                <a:ea typeface="微软雅黑" panose="020B0503020204020204" pitchFamily="34" charset="-122"/>
              </a:rPr>
              <a: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在统信</a:t>
            </a:r>
            <a:r>
              <a:rPr lang="en-US" altLang="zh-CN" sz="2000" dirty="0">
                <a:solidFill>
                  <a:srgbClr val="4C6062"/>
                </a:solidFill>
                <a:latin typeface="微软雅黑" panose="020B0503020204020204" pitchFamily="34" charset="-122"/>
                <a:ea typeface="微软雅黑" panose="020B0503020204020204" pitchFamily="34" charset="-122"/>
              </a:rPr>
              <a:t>UOS V20</a:t>
            </a:r>
            <a:r>
              <a:rPr lang="zh-CN" altLang="en-US" sz="2000" dirty="0">
                <a:solidFill>
                  <a:srgbClr val="4C6062"/>
                </a:solidFill>
                <a:latin typeface="微软雅黑" panose="020B0503020204020204" pitchFamily="34" charset="-122"/>
                <a:ea typeface="微软雅黑" panose="020B0503020204020204" pitchFamily="34" charset="-122"/>
              </a:rPr>
              <a:t>系统中，为了方便管理员的管理和用户工作的方便，产生了组的概念。组是具有相同特性的用户的逻辑集合，在做资源授权时可以把权限赋予某个组，组中的成员即可自动获得这种权限。一个用户账户可以同时是多个组的成员，其中某个组是该用户的主组（私有组），其他组为该用户的附属组（标准组）。</a:t>
            </a: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633075" cy="1123950"/>
            <a:chOff x="1325" y="8641"/>
            <a:chExt cx="16745" cy="1770"/>
          </a:xfrm>
        </p:grpSpPr>
        <p:sp>
          <p:nvSpPr>
            <p:cNvPr id="38" name="矩形 37"/>
            <p:cNvSpPr/>
            <p:nvPr/>
          </p:nvSpPr>
          <p:spPr>
            <a:xfrm flipV="1">
              <a:off x="3438" y="10004"/>
              <a:ext cx="14632" cy="1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p:transition spd="slow">
    <p:push/>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一、</a:t>
            </a:r>
            <a:r>
              <a:rPr lang="zh-CN" altLang="en-US" dirty="0">
                <a:latin typeface="Microsoft YaHei UI" panose="020B0503020204020204" pitchFamily="18" charset="-122"/>
                <a:cs typeface="Microsoft YaHei UI" panose="020B0503020204020204" pitchFamily="18" charset="-122"/>
                <a:sym typeface="+mn-ea"/>
              </a:rPr>
              <a:t>项目知识准备</a:t>
            </a:r>
            <a:endParaRPr lang="zh-CN" altLang="en-US" dirty="0"/>
          </a:p>
        </p:txBody>
      </p:sp>
      <p:sp>
        <p:nvSpPr>
          <p:cNvPr id="6" name="内容占位符 5"/>
          <p:cNvSpPr>
            <a:spLocks noGrp="1"/>
          </p:cNvSpPr>
          <p:nvPr>
            <p:ph idx="13"/>
          </p:nvPr>
        </p:nvSpPr>
        <p:spPr/>
        <p:txBody>
          <a:bodyPr>
            <a:noAutofit/>
          </a:bodyPr>
          <a:lstStyle/>
          <a:p>
            <a:r>
              <a:rPr lang="zh-CN" altLang="en-US" dirty="0"/>
              <a:t>理解用户账户和组</a:t>
            </a:r>
            <a:endParaRPr lang="zh-CN" altLang="en-US" dirty="0"/>
          </a:p>
        </p:txBody>
      </p:sp>
      <p:sp>
        <p:nvSpPr>
          <p:cNvPr id="2" name="文本框 1"/>
          <p:cNvSpPr txBox="1"/>
          <p:nvPr/>
        </p:nvSpPr>
        <p:spPr>
          <a:xfrm>
            <a:off x="917576" y="1570517"/>
            <a:ext cx="10363200" cy="2346283"/>
          </a:xfrm>
          <a:prstGeom prst="rect">
            <a:avLst/>
          </a:prstGeom>
          <a:noFill/>
        </p:spPr>
        <p:txBody>
          <a:bodyPr wrap="square" rtlCol="0" anchor="t">
            <a:spAutoFit/>
          </a:bodyPr>
          <a:lstStyle/>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用户和组相关的一些基本概念如下表：</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root</a:t>
            </a:r>
            <a:r>
              <a:rPr lang="zh-CN" altLang="en-US" sz="2000" dirty="0">
                <a:solidFill>
                  <a:srgbClr val="4C6062"/>
                </a:solidFill>
                <a:latin typeface="微软雅黑" panose="020B0503020204020204" pitchFamily="34" charset="-122"/>
                <a:ea typeface="微软雅黑" panose="020B0503020204020204" pitchFamily="34" charset="-122"/>
              </a:rPr>
              <a:t>用户的</a:t>
            </a:r>
            <a:r>
              <a:rPr lang="en-US" altLang="zh-CN" sz="2000" dirty="0">
                <a:solidFill>
                  <a:srgbClr val="4C6062"/>
                </a:solidFill>
                <a:latin typeface="微软雅黑" panose="020B0503020204020204" pitchFamily="34" charset="-122"/>
                <a:ea typeface="微软雅黑" panose="020B0503020204020204" pitchFamily="34" charset="-122"/>
              </a:rPr>
              <a:t>UID</a:t>
            </a:r>
            <a:r>
              <a:rPr lang="zh-CN" altLang="en-US" sz="2000" dirty="0">
                <a:solidFill>
                  <a:srgbClr val="4C6062"/>
                </a:solidFill>
                <a:latin typeface="微软雅黑" panose="020B0503020204020204" pitchFamily="34" charset="-122"/>
                <a:ea typeface="微软雅黑" panose="020B0503020204020204" pitchFamily="34" charset="-122"/>
              </a:rPr>
              <a:t>为：系统用户的</a:t>
            </a:r>
            <a:r>
              <a:rPr lang="en-US" altLang="zh-CN" sz="2000" dirty="0">
                <a:solidFill>
                  <a:srgbClr val="4C6062"/>
                </a:solidFill>
                <a:latin typeface="微软雅黑" panose="020B0503020204020204" pitchFamily="34" charset="-122"/>
                <a:ea typeface="微软雅黑" panose="020B0503020204020204" pitchFamily="34" charset="-122"/>
              </a:rPr>
              <a:t>UID</a:t>
            </a:r>
            <a:r>
              <a:rPr lang="zh-CN" altLang="en-US" sz="2000" dirty="0">
                <a:solidFill>
                  <a:srgbClr val="4C6062"/>
                </a:solidFill>
                <a:latin typeface="微软雅黑" panose="020B0503020204020204" pitchFamily="34" charset="-122"/>
                <a:ea typeface="微软雅黑" panose="020B0503020204020204" pitchFamily="34" charset="-122"/>
              </a:rPr>
              <a:t>从</a:t>
            </a: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到</a:t>
            </a:r>
            <a:r>
              <a:rPr lang="en-US" altLang="zh-CN" sz="2000" dirty="0">
                <a:solidFill>
                  <a:srgbClr val="4C6062"/>
                </a:solidFill>
                <a:latin typeface="微软雅黑" panose="020B0503020204020204" pitchFamily="34" charset="-122"/>
                <a:ea typeface="微软雅黑" panose="020B0503020204020204" pitchFamily="34" charset="-122"/>
              </a:rPr>
              <a:t>999</a:t>
            </a:r>
            <a:r>
              <a:rPr lang="zh-CN" altLang="en-US" sz="2000" dirty="0">
                <a:solidFill>
                  <a:srgbClr val="4C6062"/>
                </a:solidFill>
                <a:latin typeface="微软雅黑" panose="020B0503020204020204" pitchFamily="34" charset="-122"/>
                <a:ea typeface="微软雅黑" panose="020B0503020204020204" pitchFamily="34" charset="-122"/>
              </a:rPr>
              <a:t>；普通用户的</a:t>
            </a:r>
            <a:r>
              <a:rPr lang="en-US" altLang="zh-CN" sz="2000" dirty="0">
                <a:solidFill>
                  <a:srgbClr val="4C6062"/>
                </a:solidFill>
                <a:latin typeface="微软雅黑" panose="020B0503020204020204" pitchFamily="34" charset="-122"/>
                <a:ea typeface="微软雅黑" panose="020B0503020204020204" pitchFamily="34" charset="-122"/>
              </a:rPr>
              <a:t>UID</a:t>
            </a:r>
            <a:r>
              <a:rPr lang="zh-CN" altLang="en-US" sz="2000" dirty="0">
                <a:solidFill>
                  <a:srgbClr val="4C6062"/>
                </a:solidFill>
                <a:latin typeface="微软雅黑" panose="020B0503020204020204" pitchFamily="34" charset="-122"/>
                <a:ea typeface="微软雅黑" panose="020B0503020204020204" pitchFamily="34" charset="-122"/>
              </a:rPr>
              <a:t>可以在创建时由管理员指定，如果不指定，用户的</a:t>
            </a:r>
            <a:r>
              <a:rPr lang="en-US" altLang="zh-CN" sz="2000" dirty="0">
                <a:solidFill>
                  <a:srgbClr val="4C6062"/>
                </a:solidFill>
                <a:latin typeface="微软雅黑" panose="020B0503020204020204" pitchFamily="34" charset="-122"/>
                <a:ea typeface="微软雅黑" panose="020B0503020204020204" pitchFamily="34" charset="-122"/>
              </a:rPr>
              <a:t>UID</a:t>
            </a:r>
            <a:r>
              <a:rPr lang="zh-CN" altLang="en-US" sz="2000" dirty="0">
                <a:solidFill>
                  <a:srgbClr val="4C6062"/>
                </a:solidFill>
                <a:latin typeface="微软雅黑" panose="020B0503020204020204" pitchFamily="34" charset="-122"/>
                <a:ea typeface="微软雅黑" panose="020B0503020204020204" pitchFamily="34" charset="-122"/>
              </a:rPr>
              <a:t>默认从</a:t>
            </a:r>
            <a:r>
              <a:rPr lang="en-US" altLang="zh-CN" sz="2000" dirty="0">
                <a:solidFill>
                  <a:srgbClr val="4C6062"/>
                </a:solidFill>
                <a:latin typeface="微软雅黑" panose="020B0503020204020204" pitchFamily="34" charset="-122"/>
                <a:ea typeface="微软雅黑" panose="020B0503020204020204" pitchFamily="34" charset="-122"/>
              </a:rPr>
              <a:t>1 000</a:t>
            </a:r>
            <a:r>
              <a:rPr lang="zh-CN" altLang="en-US" sz="2000" dirty="0">
                <a:solidFill>
                  <a:srgbClr val="4C6062"/>
                </a:solidFill>
                <a:latin typeface="微软雅黑" panose="020B0503020204020204" pitchFamily="34" charset="-122"/>
                <a:ea typeface="微软雅黑" panose="020B0503020204020204" pitchFamily="34" charset="-122"/>
              </a:rPr>
              <a:t>开始顺序编号。在</a:t>
            </a:r>
            <a:r>
              <a:rPr lang="en-US" altLang="zh-CN" sz="2000" dirty="0">
                <a:solidFill>
                  <a:srgbClr val="4C6062"/>
                </a:solidFill>
                <a:latin typeface="微软雅黑" panose="020B0503020204020204" pitchFamily="34" charset="-122"/>
                <a:ea typeface="微软雅黑" panose="020B0503020204020204" pitchFamily="34" charset="-122"/>
              </a:rPr>
              <a:t>Linux</a:t>
            </a:r>
            <a:r>
              <a:rPr lang="zh-CN" altLang="en-US" sz="2000" dirty="0">
                <a:solidFill>
                  <a:srgbClr val="4C6062"/>
                </a:solidFill>
                <a:latin typeface="微软雅黑" panose="020B0503020204020204" pitchFamily="34" charset="-122"/>
                <a:ea typeface="微软雅黑" panose="020B0503020204020204" pitchFamily="34" charset="-122"/>
              </a:rPr>
              <a:t>系统中，创建用户账户的同时也会创建一个与用户同名的组，该组是用户的主组。普通组的</a:t>
            </a:r>
            <a:r>
              <a:rPr lang="en-US" altLang="zh-CN" sz="2000" dirty="0">
                <a:solidFill>
                  <a:srgbClr val="4C6062"/>
                </a:solidFill>
                <a:latin typeface="微软雅黑" panose="020B0503020204020204" pitchFamily="34" charset="-122"/>
                <a:ea typeface="微软雅黑" panose="020B0503020204020204" pitchFamily="34" charset="-122"/>
              </a:rPr>
              <a:t>GID</a:t>
            </a:r>
            <a:r>
              <a:rPr lang="zh-CN" altLang="en-US" sz="2000" dirty="0">
                <a:solidFill>
                  <a:srgbClr val="4C6062"/>
                </a:solidFill>
                <a:latin typeface="微软雅黑" panose="020B0503020204020204" pitchFamily="34" charset="-122"/>
                <a:ea typeface="微软雅黑" panose="020B0503020204020204" pitchFamily="34" charset="-122"/>
              </a:rPr>
              <a:t>默认也是从</a:t>
            </a:r>
            <a:r>
              <a:rPr lang="en-US" altLang="zh-CN" sz="2000" dirty="0">
                <a:solidFill>
                  <a:srgbClr val="4C6062"/>
                </a:solidFill>
                <a:latin typeface="微软雅黑" panose="020B0503020204020204" pitchFamily="34" charset="-122"/>
                <a:ea typeface="微软雅黑" panose="020B0503020204020204" pitchFamily="34" charset="-122"/>
              </a:rPr>
              <a:t>1 000</a:t>
            </a:r>
            <a:r>
              <a:rPr lang="zh-CN" altLang="en-US" sz="2000" dirty="0">
                <a:solidFill>
                  <a:srgbClr val="4C6062"/>
                </a:solidFill>
                <a:latin typeface="微软雅黑" panose="020B0503020204020204" pitchFamily="34" charset="-122"/>
                <a:ea typeface="微软雅黑" panose="020B0503020204020204" pitchFamily="34" charset="-122"/>
              </a:rPr>
              <a:t>开始编号。</a:t>
            </a: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633075" cy="1123950"/>
            <a:chOff x="1325" y="8641"/>
            <a:chExt cx="16745" cy="1770"/>
          </a:xfrm>
        </p:grpSpPr>
        <p:sp>
          <p:nvSpPr>
            <p:cNvPr id="38" name="矩形 37"/>
            <p:cNvSpPr/>
            <p:nvPr/>
          </p:nvSpPr>
          <p:spPr>
            <a:xfrm flipV="1">
              <a:off x="3438" y="10004"/>
              <a:ext cx="14632" cy="1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pic>
        <p:nvPicPr>
          <p:cNvPr id="10" name="图片 9"/>
          <p:cNvPicPr>
            <a:picLocks noChangeAspect="1"/>
          </p:cNvPicPr>
          <p:nvPr/>
        </p:nvPicPr>
        <p:blipFill>
          <a:blip r:embed="rId1"/>
          <a:stretch>
            <a:fillRect/>
          </a:stretch>
        </p:blipFill>
        <p:spPr>
          <a:xfrm>
            <a:off x="909327" y="3962524"/>
            <a:ext cx="10360835" cy="2134270"/>
          </a:xfrm>
          <a:prstGeom prst="rect">
            <a:avLst/>
          </a:prstGeom>
        </p:spPr>
      </p:pic>
      <p:graphicFrame>
        <p:nvGraphicFramePr>
          <p:cNvPr id="3" name="表格 2"/>
          <p:cNvGraphicFramePr>
            <a:graphicFrameLocks noGrp="1"/>
          </p:cNvGraphicFramePr>
          <p:nvPr/>
        </p:nvGraphicFramePr>
        <p:xfrm>
          <a:off x="2898775" y="4038722"/>
          <a:ext cx="6248400" cy="1950198"/>
        </p:xfrm>
        <a:graphic>
          <a:graphicData uri="http://schemas.openxmlformats.org/drawingml/2006/table">
            <a:tbl>
              <a:tblPr firstRow="1" firstCol="1" lastRow="1" lastCol="1" bandRow="1" bandCol="1"/>
              <a:tblGrid>
                <a:gridCol w="1991990"/>
                <a:gridCol w="4256410"/>
              </a:tblGrid>
              <a:tr h="243850">
                <a:tc>
                  <a:txBody>
                    <a:bodyPr/>
                    <a:lstStyle/>
                    <a:p>
                      <a:pPr algn="ctr">
                        <a:lnSpc>
                          <a:spcPts val="1600"/>
                        </a:lnSpc>
                        <a:spcBef>
                          <a:spcPts val="120"/>
                        </a:spcBef>
                        <a:spcAft>
                          <a:spcPts val="120"/>
                        </a:spcAft>
                      </a:pPr>
                      <a:r>
                        <a:rPr lang="zh-CN" sz="900" kern="100" dirty="0">
                          <a:solidFill>
                            <a:srgbClr val="FFFFFF"/>
                          </a:solidFill>
                          <a:effectLst/>
                          <a:latin typeface="方正兰亭黑简体"/>
                          <a:cs typeface="Times New Roman" panose="02020603050405020304" pitchFamily="18" charset="0"/>
                        </a:rPr>
                        <a:t>概</a:t>
                      </a:r>
                      <a:r>
                        <a:rPr lang="en-US" sz="900" kern="100" dirty="0">
                          <a:solidFill>
                            <a:srgbClr val="FFFFFF"/>
                          </a:solidFill>
                          <a:effectLst/>
                          <a:latin typeface="方正兰亭黑简体"/>
                          <a:cs typeface="Times New Roman" panose="02020603050405020304" pitchFamily="18" charset="0"/>
                        </a:rPr>
                        <a:t>    </a:t>
                      </a:r>
                      <a:r>
                        <a:rPr lang="zh-CN" sz="900" kern="100" dirty="0">
                          <a:solidFill>
                            <a:srgbClr val="FFFFFF"/>
                          </a:solidFill>
                          <a:effectLst/>
                          <a:latin typeface="方正兰亭黑简体"/>
                          <a:cs typeface="Times New Roman" panose="02020603050405020304" pitchFamily="18" charset="0"/>
                        </a:rPr>
                        <a:t>念</a:t>
                      </a:r>
                      <a:endParaRPr lang="zh-CN" sz="900" kern="100" dirty="0">
                        <a:solidFill>
                          <a:srgbClr val="FFFFFF"/>
                        </a:solidFill>
                        <a:effectLst/>
                        <a:latin typeface="方正兰亭黑简体"/>
                        <a:cs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6666"/>
                    </a:solidFill>
                  </a:tcPr>
                </a:tc>
                <a:tc>
                  <a:txBody>
                    <a:bodyPr/>
                    <a:lstStyle/>
                    <a:p>
                      <a:pPr algn="ctr">
                        <a:lnSpc>
                          <a:spcPts val="1600"/>
                        </a:lnSpc>
                        <a:spcBef>
                          <a:spcPts val="120"/>
                        </a:spcBef>
                        <a:spcAft>
                          <a:spcPts val="120"/>
                        </a:spcAft>
                      </a:pPr>
                      <a:r>
                        <a:rPr lang="zh-CN" sz="900" kern="100" dirty="0">
                          <a:solidFill>
                            <a:srgbClr val="FFFFFF"/>
                          </a:solidFill>
                          <a:effectLst/>
                          <a:latin typeface="方正兰亭黑简体"/>
                          <a:cs typeface="Times New Roman" panose="02020603050405020304" pitchFamily="18" charset="0"/>
                        </a:rPr>
                        <a:t>描</a:t>
                      </a:r>
                      <a:r>
                        <a:rPr lang="en-US" sz="900" kern="100" dirty="0">
                          <a:solidFill>
                            <a:srgbClr val="FFFFFF"/>
                          </a:solidFill>
                          <a:effectLst/>
                          <a:latin typeface="方正兰亭黑简体"/>
                          <a:cs typeface="Times New Roman" panose="02020603050405020304" pitchFamily="18" charset="0"/>
                        </a:rPr>
                        <a:t>    </a:t>
                      </a:r>
                      <a:r>
                        <a:rPr lang="zh-CN" sz="900" kern="100" dirty="0">
                          <a:solidFill>
                            <a:srgbClr val="FFFFFF"/>
                          </a:solidFill>
                          <a:effectLst/>
                          <a:latin typeface="方正兰亭黑简体"/>
                          <a:cs typeface="Times New Roman" panose="02020603050405020304" pitchFamily="18" charset="0"/>
                        </a:rPr>
                        <a:t>述</a:t>
                      </a:r>
                      <a:endParaRPr lang="zh-CN" sz="900" kern="100" dirty="0">
                        <a:solidFill>
                          <a:srgbClr val="FFFFFF"/>
                        </a:solidFill>
                        <a:effectLst/>
                        <a:latin typeface="方正兰亭黑简体"/>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6666"/>
                    </a:solidFill>
                  </a:tcPr>
                </a:tc>
              </a:tr>
              <a:tr h="243764">
                <a:tc>
                  <a:txBody>
                    <a:bodyPr/>
                    <a:lstStyle/>
                    <a:p>
                      <a:pPr marL="240030" algn="l">
                        <a:lnSpc>
                          <a:spcPts val="1600"/>
                        </a:lnSpc>
                        <a:spcBef>
                          <a:spcPts val="120"/>
                        </a:spcBef>
                        <a:spcAft>
                          <a:spcPts val="120"/>
                        </a:spcAft>
                      </a:pPr>
                      <a:r>
                        <a:rPr lang="zh-CN" sz="900" kern="100">
                          <a:effectLst/>
                          <a:latin typeface="Times New Roman" panose="02020603050405020304" pitchFamily="18" charset="0"/>
                          <a:ea typeface="方正书宋简体"/>
                        </a:rPr>
                        <a:t>用户名</a:t>
                      </a:r>
                      <a:endParaRPr lang="zh-CN" sz="900" kern="100">
                        <a:effectLst/>
                        <a:latin typeface="Times New Roman" panose="02020603050405020304" pitchFamily="18" charset="0"/>
                        <a:ea typeface="方正书宋简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600"/>
                        </a:lnSpc>
                        <a:spcBef>
                          <a:spcPts val="120"/>
                        </a:spcBef>
                        <a:spcAft>
                          <a:spcPts val="120"/>
                        </a:spcAft>
                      </a:pPr>
                      <a:r>
                        <a:rPr lang="zh-CN" sz="900" kern="100">
                          <a:effectLst/>
                          <a:latin typeface="Times New Roman" panose="02020603050405020304" pitchFamily="18" charset="0"/>
                          <a:ea typeface="方正书宋简体"/>
                        </a:rPr>
                        <a:t>用来标识用户的名称，可以是字母、数字组成的字符串，区分大小写</a:t>
                      </a:r>
                      <a:endParaRPr lang="zh-CN" sz="900" kern="100">
                        <a:effectLst/>
                        <a:latin typeface="Times New Roman" panose="02020603050405020304" pitchFamily="18" charset="0"/>
                        <a:ea typeface="方正书宋简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3764">
                <a:tc>
                  <a:txBody>
                    <a:bodyPr/>
                    <a:lstStyle/>
                    <a:p>
                      <a:pPr marL="240030" algn="l">
                        <a:lnSpc>
                          <a:spcPts val="1600"/>
                        </a:lnSpc>
                        <a:spcBef>
                          <a:spcPts val="120"/>
                        </a:spcBef>
                        <a:spcAft>
                          <a:spcPts val="120"/>
                        </a:spcAft>
                      </a:pPr>
                      <a:r>
                        <a:rPr lang="zh-CN" sz="900" kern="100">
                          <a:effectLst/>
                          <a:latin typeface="Times New Roman" panose="02020603050405020304" pitchFamily="18" charset="0"/>
                          <a:ea typeface="方正书宋简体"/>
                        </a:rPr>
                        <a:t>密码</a:t>
                      </a:r>
                      <a:endParaRPr lang="zh-CN" sz="900" kern="100">
                        <a:effectLst/>
                        <a:latin typeface="Times New Roman" panose="02020603050405020304" pitchFamily="18" charset="0"/>
                        <a:ea typeface="方正书宋简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600"/>
                        </a:lnSpc>
                        <a:spcBef>
                          <a:spcPts val="120"/>
                        </a:spcBef>
                        <a:spcAft>
                          <a:spcPts val="120"/>
                        </a:spcAft>
                      </a:pPr>
                      <a:r>
                        <a:rPr lang="zh-CN" sz="900" kern="100">
                          <a:effectLst/>
                          <a:latin typeface="Times New Roman" panose="02020603050405020304" pitchFamily="18" charset="0"/>
                          <a:ea typeface="方正书宋简体"/>
                        </a:rPr>
                        <a:t>用于验证用户身份的特殊验证码</a:t>
                      </a:r>
                      <a:endParaRPr lang="zh-CN" sz="900" kern="100">
                        <a:effectLst/>
                        <a:latin typeface="Times New Roman" panose="02020603050405020304" pitchFamily="18" charset="0"/>
                        <a:ea typeface="方正书宋简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3764">
                <a:tc>
                  <a:txBody>
                    <a:bodyPr/>
                    <a:lstStyle/>
                    <a:p>
                      <a:pPr marL="240030" algn="l">
                        <a:lnSpc>
                          <a:spcPts val="1600"/>
                        </a:lnSpc>
                        <a:spcBef>
                          <a:spcPts val="120"/>
                        </a:spcBef>
                        <a:spcAft>
                          <a:spcPts val="120"/>
                        </a:spcAft>
                      </a:pPr>
                      <a:r>
                        <a:rPr lang="zh-CN" sz="900" kern="100">
                          <a:effectLst/>
                          <a:latin typeface="Times New Roman" panose="02020603050405020304" pitchFamily="18" charset="0"/>
                          <a:ea typeface="方正书宋简体"/>
                        </a:rPr>
                        <a:t>用户标识（</a:t>
                      </a:r>
                      <a:r>
                        <a:rPr lang="en-US" sz="900" kern="100">
                          <a:effectLst/>
                          <a:latin typeface="Times New Roman" panose="02020603050405020304" pitchFamily="18" charset="0"/>
                          <a:ea typeface="方正书宋简体"/>
                        </a:rPr>
                        <a:t>User ID</a:t>
                      </a:r>
                      <a:r>
                        <a:rPr lang="zh-CN" sz="900" kern="100">
                          <a:effectLst/>
                          <a:latin typeface="Times New Roman" panose="02020603050405020304" pitchFamily="18" charset="0"/>
                          <a:ea typeface="方正书宋简体"/>
                        </a:rPr>
                        <a:t>， </a:t>
                      </a:r>
                      <a:r>
                        <a:rPr lang="en-US" sz="900" kern="100">
                          <a:effectLst/>
                          <a:latin typeface="Times New Roman" panose="02020603050405020304" pitchFamily="18" charset="0"/>
                          <a:ea typeface="方正书宋简体"/>
                        </a:rPr>
                        <a:t>UID</a:t>
                      </a:r>
                      <a:r>
                        <a:rPr lang="zh-CN" sz="900" kern="100">
                          <a:effectLst/>
                          <a:latin typeface="Times New Roman" panose="02020603050405020304" pitchFamily="18" charset="0"/>
                          <a:ea typeface="方正书宋简体"/>
                        </a:rPr>
                        <a:t>）</a:t>
                      </a:r>
                      <a:endParaRPr lang="zh-CN" sz="900" kern="100">
                        <a:effectLst/>
                        <a:latin typeface="Times New Roman" panose="02020603050405020304" pitchFamily="18" charset="0"/>
                        <a:ea typeface="方正书宋简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600"/>
                        </a:lnSpc>
                        <a:spcBef>
                          <a:spcPts val="120"/>
                        </a:spcBef>
                        <a:spcAft>
                          <a:spcPts val="120"/>
                        </a:spcAft>
                      </a:pPr>
                      <a:r>
                        <a:rPr lang="zh-CN" sz="900" kern="100">
                          <a:effectLst/>
                          <a:latin typeface="Times New Roman" panose="02020603050405020304" pitchFamily="18" charset="0"/>
                          <a:ea typeface="方正书宋简体"/>
                        </a:rPr>
                        <a:t>用来表示用户的数字标识符</a:t>
                      </a:r>
                      <a:endParaRPr lang="zh-CN" sz="900" kern="100">
                        <a:effectLst/>
                        <a:latin typeface="Times New Roman" panose="02020603050405020304" pitchFamily="18" charset="0"/>
                        <a:ea typeface="方正书宋简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3764">
                <a:tc>
                  <a:txBody>
                    <a:bodyPr/>
                    <a:lstStyle/>
                    <a:p>
                      <a:pPr marL="240030" algn="l">
                        <a:lnSpc>
                          <a:spcPts val="1600"/>
                        </a:lnSpc>
                        <a:spcBef>
                          <a:spcPts val="120"/>
                        </a:spcBef>
                        <a:spcAft>
                          <a:spcPts val="120"/>
                        </a:spcAft>
                      </a:pPr>
                      <a:r>
                        <a:rPr lang="zh-CN" sz="900" kern="100">
                          <a:effectLst/>
                          <a:latin typeface="Times New Roman" panose="02020603050405020304" pitchFamily="18" charset="0"/>
                          <a:ea typeface="方正书宋简体"/>
                        </a:rPr>
                        <a:t>用户主目录</a:t>
                      </a:r>
                      <a:endParaRPr lang="zh-CN" sz="900" kern="100">
                        <a:effectLst/>
                        <a:latin typeface="Times New Roman" panose="02020603050405020304" pitchFamily="18" charset="0"/>
                        <a:ea typeface="方正书宋简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600"/>
                        </a:lnSpc>
                        <a:spcBef>
                          <a:spcPts val="120"/>
                        </a:spcBef>
                        <a:spcAft>
                          <a:spcPts val="120"/>
                        </a:spcAft>
                      </a:pPr>
                      <a:r>
                        <a:rPr lang="zh-CN" sz="900" kern="100">
                          <a:effectLst/>
                          <a:latin typeface="Times New Roman" panose="02020603050405020304" pitchFamily="18" charset="0"/>
                          <a:ea typeface="方正书宋简体"/>
                        </a:rPr>
                        <a:t>用户的私人目录，也是用户登录系统后默认所在的目录</a:t>
                      </a:r>
                      <a:endParaRPr lang="zh-CN" sz="900" kern="100">
                        <a:effectLst/>
                        <a:latin typeface="Times New Roman" panose="02020603050405020304" pitchFamily="18" charset="0"/>
                        <a:ea typeface="方正书宋简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3764">
                <a:tc>
                  <a:txBody>
                    <a:bodyPr/>
                    <a:lstStyle/>
                    <a:p>
                      <a:pPr marL="240030" algn="l">
                        <a:lnSpc>
                          <a:spcPts val="1600"/>
                        </a:lnSpc>
                        <a:spcBef>
                          <a:spcPts val="120"/>
                        </a:spcBef>
                        <a:spcAft>
                          <a:spcPts val="120"/>
                        </a:spcAft>
                      </a:pPr>
                      <a:r>
                        <a:rPr lang="zh-CN" sz="900" kern="100">
                          <a:effectLst/>
                          <a:latin typeface="Times New Roman" panose="02020603050405020304" pitchFamily="18" charset="0"/>
                          <a:ea typeface="方正书宋简体"/>
                        </a:rPr>
                        <a:t>登录</a:t>
                      </a:r>
                      <a:r>
                        <a:rPr lang="en-US" sz="900" kern="100">
                          <a:effectLst/>
                          <a:latin typeface="Times New Roman" panose="02020603050405020304" pitchFamily="18" charset="0"/>
                          <a:ea typeface="方正书宋简体"/>
                        </a:rPr>
                        <a:t>shell</a:t>
                      </a:r>
                      <a:endParaRPr lang="zh-CN" sz="900" kern="100">
                        <a:effectLst/>
                        <a:latin typeface="Times New Roman" panose="02020603050405020304" pitchFamily="18" charset="0"/>
                        <a:ea typeface="方正书宋简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600"/>
                        </a:lnSpc>
                        <a:spcBef>
                          <a:spcPts val="120"/>
                        </a:spcBef>
                        <a:spcAft>
                          <a:spcPts val="120"/>
                        </a:spcAft>
                      </a:pPr>
                      <a:r>
                        <a:rPr lang="zh-CN" sz="900" kern="100">
                          <a:effectLst/>
                          <a:latin typeface="Times New Roman" panose="02020603050405020304" pitchFamily="18" charset="0"/>
                          <a:ea typeface="方正书宋简体"/>
                        </a:rPr>
                        <a:t>用户登录后默认使用的</a:t>
                      </a:r>
                      <a:r>
                        <a:rPr lang="en-US" sz="900" kern="100">
                          <a:effectLst/>
                          <a:latin typeface="Times New Roman" panose="02020603050405020304" pitchFamily="18" charset="0"/>
                          <a:ea typeface="方正书宋简体"/>
                        </a:rPr>
                        <a:t>shell</a:t>
                      </a:r>
                      <a:r>
                        <a:rPr lang="zh-CN" sz="900" kern="100">
                          <a:effectLst/>
                          <a:latin typeface="Times New Roman" panose="02020603050405020304" pitchFamily="18" charset="0"/>
                          <a:ea typeface="方正书宋简体"/>
                        </a:rPr>
                        <a:t>程序，默认为</a:t>
                      </a:r>
                      <a:r>
                        <a:rPr lang="en-US" sz="900" kern="100">
                          <a:effectLst/>
                          <a:latin typeface="Times New Roman" panose="02020603050405020304" pitchFamily="18" charset="0"/>
                          <a:ea typeface="方正书宋简体"/>
                        </a:rPr>
                        <a:t>/bin/bash</a:t>
                      </a:r>
                      <a:endParaRPr lang="zh-CN" sz="900" kern="100">
                        <a:effectLst/>
                        <a:latin typeface="Times New Roman" panose="02020603050405020304" pitchFamily="18" charset="0"/>
                        <a:ea typeface="方正书宋简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3764">
                <a:tc>
                  <a:txBody>
                    <a:bodyPr/>
                    <a:lstStyle/>
                    <a:p>
                      <a:pPr marL="240030" algn="l">
                        <a:lnSpc>
                          <a:spcPts val="1600"/>
                        </a:lnSpc>
                        <a:spcBef>
                          <a:spcPts val="120"/>
                        </a:spcBef>
                        <a:spcAft>
                          <a:spcPts val="120"/>
                        </a:spcAft>
                      </a:pPr>
                      <a:r>
                        <a:rPr lang="zh-CN" sz="900" kern="100">
                          <a:effectLst/>
                          <a:latin typeface="Times New Roman" panose="02020603050405020304" pitchFamily="18" charset="0"/>
                          <a:ea typeface="方正书宋简体"/>
                        </a:rPr>
                        <a:t>组</a:t>
                      </a:r>
                      <a:endParaRPr lang="zh-CN" sz="900" kern="100">
                        <a:effectLst/>
                        <a:latin typeface="Times New Roman" panose="02020603050405020304" pitchFamily="18" charset="0"/>
                        <a:ea typeface="方正书宋简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600"/>
                        </a:lnSpc>
                        <a:spcBef>
                          <a:spcPts val="120"/>
                        </a:spcBef>
                        <a:spcAft>
                          <a:spcPts val="120"/>
                        </a:spcAft>
                      </a:pPr>
                      <a:r>
                        <a:rPr lang="zh-CN" sz="900" kern="100">
                          <a:effectLst/>
                          <a:latin typeface="Times New Roman" panose="02020603050405020304" pitchFamily="18" charset="0"/>
                          <a:ea typeface="方正书宋简体"/>
                        </a:rPr>
                        <a:t>具有相同属性的用户属于同一个组</a:t>
                      </a:r>
                      <a:endParaRPr lang="zh-CN" sz="900" kern="100">
                        <a:effectLst/>
                        <a:latin typeface="Times New Roman" panose="02020603050405020304" pitchFamily="18" charset="0"/>
                        <a:ea typeface="方正书宋简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3764">
                <a:tc>
                  <a:txBody>
                    <a:bodyPr/>
                    <a:lstStyle/>
                    <a:p>
                      <a:pPr marL="240030" algn="l">
                        <a:lnSpc>
                          <a:spcPts val="1600"/>
                        </a:lnSpc>
                        <a:spcBef>
                          <a:spcPts val="120"/>
                        </a:spcBef>
                        <a:spcAft>
                          <a:spcPts val="120"/>
                        </a:spcAft>
                      </a:pPr>
                      <a:r>
                        <a:rPr lang="zh-CN" sz="900" kern="100">
                          <a:effectLst/>
                          <a:latin typeface="Times New Roman" panose="02020603050405020304" pitchFamily="18" charset="0"/>
                          <a:ea typeface="方正书宋简体"/>
                        </a:rPr>
                        <a:t>组标识（</a:t>
                      </a:r>
                      <a:r>
                        <a:rPr lang="en-US" sz="900" kern="100">
                          <a:effectLst/>
                          <a:latin typeface="Times New Roman" panose="02020603050405020304" pitchFamily="18" charset="0"/>
                          <a:ea typeface="方正书宋简体"/>
                        </a:rPr>
                        <a:t>Group ID</a:t>
                      </a:r>
                      <a:r>
                        <a:rPr lang="zh-CN" sz="900" kern="100">
                          <a:effectLst/>
                          <a:latin typeface="Times New Roman" panose="02020603050405020304" pitchFamily="18" charset="0"/>
                          <a:ea typeface="方正书宋简体"/>
                        </a:rPr>
                        <a:t>，</a:t>
                      </a:r>
                      <a:r>
                        <a:rPr lang="en-US" sz="900" kern="100">
                          <a:effectLst/>
                          <a:latin typeface="Times New Roman" panose="02020603050405020304" pitchFamily="18" charset="0"/>
                          <a:ea typeface="方正书宋简体"/>
                        </a:rPr>
                        <a:t>GID</a:t>
                      </a:r>
                      <a:r>
                        <a:rPr lang="zh-CN" sz="900" kern="100">
                          <a:effectLst/>
                          <a:latin typeface="Times New Roman" panose="02020603050405020304" pitchFamily="18" charset="0"/>
                          <a:ea typeface="方正书宋简体"/>
                        </a:rPr>
                        <a:t>）</a:t>
                      </a:r>
                      <a:endParaRPr lang="zh-CN" sz="900" kern="100">
                        <a:effectLst/>
                        <a:latin typeface="Times New Roman" panose="02020603050405020304" pitchFamily="18" charset="0"/>
                        <a:ea typeface="方正书宋简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600"/>
                        </a:lnSpc>
                        <a:spcBef>
                          <a:spcPts val="120"/>
                        </a:spcBef>
                        <a:spcAft>
                          <a:spcPts val="120"/>
                        </a:spcAft>
                      </a:pPr>
                      <a:r>
                        <a:rPr lang="zh-CN" sz="900" kern="100" dirty="0">
                          <a:effectLst/>
                          <a:latin typeface="Times New Roman" panose="02020603050405020304" pitchFamily="18" charset="0"/>
                          <a:ea typeface="方正书宋简体"/>
                        </a:rPr>
                        <a:t>用来表示组的数字标识符</a:t>
                      </a:r>
                      <a:endParaRPr lang="zh-CN" sz="900" kern="100" dirty="0">
                        <a:effectLst/>
                        <a:latin typeface="Times New Roman" panose="02020603050405020304" pitchFamily="18" charset="0"/>
                        <a:ea typeface="方正书宋简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spd="slow">
    <p:push/>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17576" y="1570517"/>
            <a:ext cx="10363200" cy="3731278"/>
          </a:xfrm>
          <a:prstGeom prst="rect">
            <a:avLst/>
          </a:prstGeom>
          <a:noFill/>
        </p:spPr>
        <p:txBody>
          <a:bodyPr wrap="square" rtlCol="0" anchor="t">
            <a:spAutoFit/>
          </a:bodyPr>
          <a:lstStyle/>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用户账户信息和组信息分别存储在用户账户文件和组文件中。</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/passwd</a:t>
            </a:r>
            <a:r>
              <a:rPr lang="zh-CN" altLang="en-US" sz="2000" dirty="0">
                <a:solidFill>
                  <a:srgbClr val="4C6062"/>
                </a:solidFill>
                <a:latin typeface="微软雅黑" panose="020B0503020204020204" pitchFamily="34" charset="-122"/>
                <a:ea typeface="微软雅黑" panose="020B0503020204020204" pitchFamily="34" charset="-122"/>
              </a:rPr>
              <a:t>文件</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准备工作：新建用户</a:t>
            </a:r>
            <a:r>
              <a:rPr lang="en-US" altLang="zh-CN" sz="2000" dirty="0">
                <a:solidFill>
                  <a:srgbClr val="4C6062"/>
                </a:solidFill>
                <a:latin typeface="微软雅黑" panose="020B0503020204020204" pitchFamily="34" charset="-122"/>
                <a:ea typeface="微软雅黑" panose="020B0503020204020204" pitchFamily="34" charset="-122"/>
              </a:rPr>
              <a:t>bobby</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user1</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user2</a:t>
            </a:r>
            <a:r>
              <a:rPr lang="zh-CN" altLang="en-US" sz="2000" dirty="0">
                <a:solidFill>
                  <a:srgbClr val="4C6062"/>
                </a:solidFill>
                <a:latin typeface="微软雅黑" panose="020B0503020204020204" pitchFamily="34" charset="-122"/>
                <a:ea typeface="微软雅黑" panose="020B0503020204020204" pitchFamily="34" charset="-122"/>
              </a:rPr>
              <a:t>，将</a:t>
            </a:r>
            <a:r>
              <a:rPr lang="en-US" altLang="zh-CN" sz="2000" dirty="0">
                <a:solidFill>
                  <a:srgbClr val="4C6062"/>
                </a:solidFill>
                <a:latin typeface="微软雅黑" panose="020B0503020204020204" pitchFamily="34" charset="-122"/>
                <a:ea typeface="微软雅黑" panose="020B0503020204020204" pitchFamily="34" charset="-122"/>
              </a:rPr>
              <a:t>user1</a:t>
            </a:r>
            <a:r>
              <a:rPr lang="zh-CN" altLang="en-US" sz="2000" dirty="0">
                <a:solidFill>
                  <a:srgbClr val="4C6062"/>
                </a:solidFill>
                <a:latin typeface="微软雅黑" panose="020B0503020204020204" pitchFamily="34" charset="-122"/>
                <a:ea typeface="微软雅黑" panose="020B0503020204020204" pitchFamily="34" charset="-122"/>
              </a:rPr>
              <a:t>和</a:t>
            </a:r>
            <a:r>
              <a:rPr lang="en-US" altLang="zh-CN" sz="2000" dirty="0">
                <a:solidFill>
                  <a:srgbClr val="4C6062"/>
                </a:solidFill>
                <a:latin typeface="微软雅黑" panose="020B0503020204020204" pitchFamily="34" charset="-122"/>
                <a:ea typeface="微软雅黑" panose="020B0503020204020204" pitchFamily="34" charset="-122"/>
              </a:rPr>
              <a:t>user2</a:t>
            </a:r>
            <a:r>
              <a:rPr lang="zh-CN" altLang="en-US" sz="2000" dirty="0">
                <a:solidFill>
                  <a:srgbClr val="4C6062"/>
                </a:solidFill>
                <a:latin typeface="微软雅黑" panose="020B0503020204020204" pitchFamily="34" charset="-122"/>
                <a:ea typeface="微软雅黑" panose="020B0503020204020204" pitchFamily="34" charset="-122"/>
              </a:rPr>
              <a:t>加入</a:t>
            </a:r>
            <a:r>
              <a:rPr lang="en-US" altLang="zh-CN" sz="2000" dirty="0">
                <a:solidFill>
                  <a:srgbClr val="4C6062"/>
                </a:solidFill>
                <a:latin typeface="微软雅黑" panose="020B0503020204020204" pitchFamily="34" charset="-122"/>
                <a:ea typeface="微软雅黑" panose="020B0503020204020204" pitchFamily="34" charset="-122"/>
              </a:rPr>
              <a:t>bobby</a:t>
            </a:r>
            <a:r>
              <a:rPr lang="zh-CN" altLang="en-US" sz="2000" dirty="0">
                <a:solidFill>
                  <a:srgbClr val="4C6062"/>
                </a:solidFill>
                <a:latin typeface="微软雅黑" panose="020B0503020204020204" pitchFamily="34" charset="-122"/>
                <a:ea typeface="微软雅黑" panose="020B0503020204020204" pitchFamily="34" charset="-122"/>
              </a:rPr>
              <a:t>组。</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      </a:t>
            </a: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useradd</a:t>
            </a:r>
            <a:r>
              <a:rPr lang="en-US" altLang="zh-CN" sz="2000" dirty="0">
                <a:solidFill>
                  <a:srgbClr val="4C6062"/>
                </a:solidFill>
                <a:latin typeface="微软雅黑" panose="020B0503020204020204" pitchFamily="34" charset="-122"/>
                <a:ea typeface="微软雅黑" panose="020B0503020204020204" pitchFamily="34" charset="-122"/>
              </a:rPr>
              <a:t> bobby</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useradd</a:t>
            </a:r>
            <a:r>
              <a:rPr lang="en-US" altLang="zh-CN" sz="2000" dirty="0">
                <a:solidFill>
                  <a:srgbClr val="4C6062"/>
                </a:solidFill>
                <a:latin typeface="微软雅黑" panose="020B0503020204020204" pitchFamily="34" charset="-122"/>
                <a:ea typeface="微软雅黑" panose="020B0503020204020204" pitchFamily="34" charset="-122"/>
              </a:rPr>
              <a:t> user1</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useradd</a:t>
            </a:r>
            <a:r>
              <a:rPr lang="en-US" altLang="zh-CN" sz="2000" dirty="0">
                <a:solidFill>
                  <a:srgbClr val="4C6062"/>
                </a:solidFill>
                <a:latin typeface="微软雅黑" panose="020B0503020204020204" pitchFamily="34" charset="-122"/>
                <a:ea typeface="微软雅黑" panose="020B0503020204020204" pitchFamily="34" charset="-122"/>
              </a:rPr>
              <a:t> user2</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[root@Server01 ~]# usermod -G bobby user1</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[root@Server01 ~]# usermod -G bobby user2</a:t>
            </a:r>
            <a:endParaRPr lang="en-US" altLang="zh-CN" sz="2000" dirty="0">
              <a:solidFill>
                <a:srgbClr val="4C6062"/>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1"/>
          <a:stretch>
            <a:fillRect/>
          </a:stretch>
        </p:blipFill>
        <p:spPr>
          <a:xfrm>
            <a:off x="909327" y="3048794"/>
            <a:ext cx="10360835" cy="2286000"/>
          </a:xfrm>
          <a:prstGeom prst="rect">
            <a:avLst/>
          </a:prstGeom>
        </p:spPr>
      </p:pic>
      <p:sp>
        <p:nvSpPr>
          <p:cNvPr id="4" name="标题 3"/>
          <p:cNvSpPr>
            <a:spLocks noGrp="1"/>
          </p:cNvSpPr>
          <p:nvPr>
            <p:ph type="title"/>
          </p:nvPr>
        </p:nvSpPr>
        <p:spPr/>
        <p:txBody>
          <a:bodyPr/>
          <a:lstStyle/>
          <a:p>
            <a:r>
              <a:rPr lang="zh-CN" altLang="en-US" dirty="0"/>
              <a:t>一、</a:t>
            </a:r>
            <a:r>
              <a:rPr lang="zh-CN" altLang="en-US" dirty="0">
                <a:latin typeface="Microsoft YaHei UI" panose="020B0503020204020204" pitchFamily="18" charset="-122"/>
                <a:cs typeface="Microsoft YaHei UI" panose="020B0503020204020204" pitchFamily="18" charset="-122"/>
                <a:sym typeface="+mn-ea"/>
              </a:rPr>
              <a:t>项目知识准备</a:t>
            </a:r>
            <a:endParaRPr lang="zh-CN" altLang="en-US" dirty="0"/>
          </a:p>
        </p:txBody>
      </p:sp>
      <p:sp>
        <p:nvSpPr>
          <p:cNvPr id="6" name="内容占位符 5"/>
          <p:cNvSpPr>
            <a:spLocks noGrp="1"/>
          </p:cNvSpPr>
          <p:nvPr>
            <p:ph idx="13"/>
          </p:nvPr>
        </p:nvSpPr>
        <p:spPr/>
        <p:txBody>
          <a:bodyPr>
            <a:noAutofit/>
          </a:bodyPr>
          <a:lstStyle/>
          <a:p>
            <a:r>
              <a:rPr lang="zh-CN" altLang="en-US" dirty="0"/>
              <a:t>理解用户账户文件</a:t>
            </a:r>
            <a:endParaRPr lang="zh-CN" altLang="en-US"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633075" cy="1123950"/>
            <a:chOff x="1325" y="8641"/>
            <a:chExt cx="16745" cy="1770"/>
          </a:xfrm>
        </p:grpSpPr>
        <p:sp>
          <p:nvSpPr>
            <p:cNvPr id="38" name="矩形 37"/>
            <p:cNvSpPr/>
            <p:nvPr/>
          </p:nvSpPr>
          <p:spPr>
            <a:xfrm flipV="1">
              <a:off x="3438" y="10004"/>
              <a:ext cx="14632" cy="1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p:transition spd="slow">
    <p:push/>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常用">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常用">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9107</Words>
  <Application>WPS 演示</Application>
  <PresentationFormat>自定义</PresentationFormat>
  <Paragraphs>551</Paragraphs>
  <Slides>44</Slides>
  <Notes>0</Notes>
  <HiddenSlides>0</HiddenSlides>
  <MMClips>0</MMClips>
  <ScaleCrop>false</ScaleCrop>
  <HeadingPairs>
    <vt:vector size="8" baseType="variant">
      <vt:variant>
        <vt:lpstr>已用的字体</vt:lpstr>
      </vt:variant>
      <vt:variant>
        <vt:i4>15</vt:i4>
      </vt:variant>
      <vt:variant>
        <vt:lpstr>主题</vt:lpstr>
      </vt:variant>
      <vt:variant>
        <vt:i4>2</vt:i4>
      </vt:variant>
      <vt:variant>
        <vt:lpstr>嵌入 OLE 服务器</vt:lpstr>
      </vt:variant>
      <vt:variant>
        <vt:i4>1</vt:i4>
      </vt:variant>
      <vt:variant>
        <vt:lpstr>幻灯片标题</vt:lpstr>
      </vt:variant>
      <vt:variant>
        <vt:i4>44</vt:i4>
      </vt:variant>
    </vt:vector>
  </HeadingPairs>
  <TitlesOfParts>
    <vt:vector size="62" baseType="lpstr">
      <vt:lpstr>Arial</vt:lpstr>
      <vt:lpstr>宋体</vt:lpstr>
      <vt:lpstr>Wingdings</vt:lpstr>
      <vt:lpstr>微软雅黑</vt:lpstr>
      <vt:lpstr>Arial Unicode MS</vt:lpstr>
      <vt:lpstr>Microsoft YaHei UI</vt:lpstr>
      <vt:lpstr>Times New Roman</vt:lpstr>
      <vt:lpstr>方正书宋简体</vt:lpstr>
      <vt:lpstr>Arial</vt:lpstr>
      <vt:lpstr>仿宋</vt:lpstr>
      <vt:lpstr>Calibri</vt:lpstr>
      <vt:lpstr>方正兰亭黑简体</vt:lpstr>
      <vt:lpstr>黑体</vt:lpstr>
      <vt:lpstr>Arial Unicode MS</vt:lpstr>
      <vt:lpstr>Courier New</vt:lpstr>
      <vt:lpstr>Office Theme</vt:lpstr>
      <vt:lpstr>1_Office Theme</vt:lpstr>
      <vt:lpstr>Word.Document.12</vt:lpstr>
      <vt:lpstr>PowerPoint 演示文稿</vt:lpstr>
      <vt:lpstr>PowerPoint 演示文稿</vt:lpstr>
      <vt:lpstr>PowerPoint 演示文稿</vt:lpstr>
      <vt:lpstr>PowerPoint 演示文稿</vt:lpstr>
      <vt:lpstr>PowerPoint 演示文稿</vt:lpstr>
      <vt:lpstr>PowerPoint 演示文稿</vt:lpstr>
      <vt:lpstr>一、项目知识准备</vt:lpstr>
      <vt:lpstr>一、项目知识准备</vt:lpstr>
      <vt:lpstr>一、项目知识准备</vt:lpstr>
      <vt:lpstr>一、项目知识准备</vt:lpstr>
      <vt:lpstr>一、项目知识准备</vt:lpstr>
      <vt:lpstr>一、项目知识准备</vt:lpstr>
      <vt:lpstr>一、项目知识准备</vt:lpstr>
      <vt:lpstr>一、项目知识准备</vt:lpstr>
      <vt:lpstr>PowerPoint 演示文稿</vt:lpstr>
      <vt:lpstr>二、项目设计与准备</vt:lpstr>
      <vt:lpstr>PowerPoint 演示文稿</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PowerPoint 演示文稿</vt:lpstr>
      <vt:lpstr>四、项目实录</vt:lpstr>
      <vt:lpstr>四、项目实录</vt:lpstr>
      <vt:lpstr>四、项目实录</vt:lpstr>
      <vt:lpstr>四、重要说明</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siri</dc:creator>
  <cp:lastModifiedBy>Administrator</cp:lastModifiedBy>
  <cp:revision>276</cp:revision>
  <dcterms:created xsi:type="dcterms:W3CDTF">2006-08-16T00:00:00Z</dcterms:created>
  <dcterms:modified xsi:type="dcterms:W3CDTF">2026-03-07T01:30:42Z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2052-12.1.0.24657</vt:lpwstr>
  </property>
  <property fmtid="{D5CDD505-2E9C-101B-9397-08002B2CF9AE}" pid="3" name="ICV">
    <vt:lpwstr>1479B2D8EDF24EB3A5B5E7B34D286BB1_12</vt:lpwstr>
  </property>
</Properties>
</file>